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3"/>
  </p:notesMasterIdLst>
  <p:sldIdLst>
    <p:sldId id="390" r:id="rId2"/>
    <p:sldId id="451" r:id="rId3"/>
    <p:sldId id="424" r:id="rId4"/>
    <p:sldId id="423" r:id="rId5"/>
    <p:sldId id="453" r:id="rId6"/>
    <p:sldId id="454" r:id="rId7"/>
    <p:sldId id="455" r:id="rId8"/>
    <p:sldId id="426" r:id="rId9"/>
    <p:sldId id="457" r:id="rId10"/>
    <p:sldId id="428" r:id="rId11"/>
    <p:sldId id="3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E79"/>
    <a:srgbClr val="E74645"/>
    <a:srgbClr val="1AC0C6"/>
    <a:srgbClr val="FBCE60"/>
    <a:srgbClr val="FDFA65"/>
    <a:srgbClr val="FB78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783"/>
    <p:restoredTop sz="94694"/>
  </p:normalViewPr>
  <p:slideViewPr>
    <p:cSldViewPr snapToGrid="0">
      <p:cViewPr>
        <p:scale>
          <a:sx n="100" d="100"/>
          <a:sy n="100" d="100"/>
        </p:scale>
        <p:origin x="1536"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3FBAE7-3EDF-E642-90BD-CB3AACB0C6ED}"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85CED5BE-B2DE-304D-9B32-7870B625D73F}">
      <dgm:prSet custT="1"/>
      <dgm:spPr>
        <a:solidFill>
          <a:srgbClr val="FB7857"/>
        </a:solidFill>
        <a:ln w="28575">
          <a:solidFill>
            <a:srgbClr val="FBCE60"/>
          </a:solidFill>
        </a:ln>
      </dgm:spPr>
      <dgm:t>
        <a:bodyPr/>
        <a:lstStyle/>
        <a:p>
          <a:r>
            <a:rPr lang="en-US" sz="1400" dirty="0">
              <a:latin typeface="+mj-lt"/>
            </a:rPr>
            <a:t>Waits in line</a:t>
          </a:r>
        </a:p>
      </dgm:t>
    </dgm:pt>
    <dgm:pt modelId="{8D5722D6-F5B4-C84D-B9C0-E7ABF93B92C6}" type="parTrans" cxnId="{57FC3D03-F092-1C40-B356-D6F5665DF36C}">
      <dgm:prSet/>
      <dgm:spPr/>
      <dgm:t>
        <a:bodyPr/>
        <a:lstStyle/>
        <a:p>
          <a:endParaRPr lang="en-US" sz="1400">
            <a:latin typeface="+mj-lt"/>
          </a:endParaRPr>
        </a:p>
      </dgm:t>
    </dgm:pt>
    <dgm:pt modelId="{F7145B75-1495-4744-AC8B-FA74839871FD}" type="sibTrans" cxnId="{57FC3D03-F092-1C40-B356-D6F5665DF36C}">
      <dgm:prSet custT="1"/>
      <dgm:spPr>
        <a:solidFill>
          <a:srgbClr val="FBCE60"/>
        </a:solidFill>
      </dgm:spPr>
      <dgm:t>
        <a:bodyPr/>
        <a:lstStyle/>
        <a:p>
          <a:endParaRPr lang="en-US" sz="1400">
            <a:latin typeface="+mj-lt"/>
          </a:endParaRPr>
        </a:p>
      </dgm:t>
    </dgm:pt>
    <dgm:pt modelId="{93770CEC-82C3-2A46-941E-E0B6AB9BDC10}">
      <dgm:prSet custT="1"/>
      <dgm:spPr>
        <a:solidFill>
          <a:srgbClr val="FB7857"/>
        </a:solidFill>
        <a:ln w="28575">
          <a:solidFill>
            <a:srgbClr val="FBCE60"/>
          </a:solidFill>
        </a:ln>
      </dgm:spPr>
      <dgm:t>
        <a:bodyPr/>
        <a:lstStyle/>
        <a:p>
          <a:r>
            <a:rPr lang="en-US" sz="1400" dirty="0">
              <a:latin typeface="+mj-lt"/>
            </a:rPr>
            <a:t>Scans items</a:t>
          </a:r>
        </a:p>
      </dgm:t>
    </dgm:pt>
    <dgm:pt modelId="{9FC32F5F-DE3D-2D46-A1B4-19A731130B72}" type="parTrans" cxnId="{7741D335-E203-DE4C-8A2E-59AC809136AF}">
      <dgm:prSet/>
      <dgm:spPr/>
      <dgm:t>
        <a:bodyPr/>
        <a:lstStyle/>
        <a:p>
          <a:endParaRPr lang="en-US" sz="1400">
            <a:latin typeface="+mj-lt"/>
          </a:endParaRPr>
        </a:p>
      </dgm:t>
    </dgm:pt>
    <dgm:pt modelId="{D04B4C6A-457C-9F49-9F71-A39A315A1311}" type="sibTrans" cxnId="{7741D335-E203-DE4C-8A2E-59AC809136AF}">
      <dgm:prSet custT="1"/>
      <dgm:spPr>
        <a:solidFill>
          <a:srgbClr val="FBCE60"/>
        </a:solidFill>
      </dgm:spPr>
      <dgm:t>
        <a:bodyPr/>
        <a:lstStyle/>
        <a:p>
          <a:endParaRPr lang="en-US" sz="1400">
            <a:latin typeface="+mj-lt"/>
          </a:endParaRPr>
        </a:p>
      </dgm:t>
    </dgm:pt>
    <dgm:pt modelId="{7F35D5E9-3B2C-F14F-9B44-F3D7034C4F32}">
      <dgm:prSet custT="1"/>
      <dgm:spPr>
        <a:solidFill>
          <a:srgbClr val="FB7857"/>
        </a:solidFill>
        <a:ln w="28575">
          <a:solidFill>
            <a:srgbClr val="FBCE60"/>
          </a:solidFill>
        </a:ln>
      </dgm:spPr>
      <dgm:t>
        <a:bodyPr/>
        <a:lstStyle/>
        <a:p>
          <a:r>
            <a:rPr lang="en-US" sz="1400" dirty="0">
              <a:latin typeface="+mj-lt"/>
            </a:rPr>
            <a:t>Scans membership</a:t>
          </a:r>
        </a:p>
      </dgm:t>
    </dgm:pt>
    <dgm:pt modelId="{ED338B67-A268-A848-9D03-6F3F030A62B6}" type="parTrans" cxnId="{B4201610-6BCA-BC4C-A006-2791B128C205}">
      <dgm:prSet/>
      <dgm:spPr/>
      <dgm:t>
        <a:bodyPr/>
        <a:lstStyle/>
        <a:p>
          <a:endParaRPr lang="en-US" sz="1400">
            <a:latin typeface="+mj-lt"/>
          </a:endParaRPr>
        </a:p>
      </dgm:t>
    </dgm:pt>
    <dgm:pt modelId="{9A573339-3586-2E43-A66D-291C724509A8}" type="sibTrans" cxnId="{B4201610-6BCA-BC4C-A006-2791B128C205}">
      <dgm:prSet custT="1"/>
      <dgm:spPr>
        <a:solidFill>
          <a:srgbClr val="FBCE60"/>
        </a:solidFill>
      </dgm:spPr>
      <dgm:t>
        <a:bodyPr/>
        <a:lstStyle/>
        <a:p>
          <a:endParaRPr lang="en-US" sz="1400">
            <a:latin typeface="+mj-lt"/>
          </a:endParaRPr>
        </a:p>
      </dgm:t>
    </dgm:pt>
    <dgm:pt modelId="{E2EFC22B-085D-2143-8AE5-23C04401D727}">
      <dgm:prSet custT="1"/>
      <dgm:spPr>
        <a:solidFill>
          <a:srgbClr val="FB7857"/>
        </a:solidFill>
        <a:ln w="28575">
          <a:solidFill>
            <a:srgbClr val="FBCE60"/>
          </a:solidFill>
        </a:ln>
      </dgm:spPr>
      <dgm:t>
        <a:bodyPr/>
        <a:lstStyle/>
        <a:p>
          <a:r>
            <a:rPr lang="en-US" sz="1400" dirty="0">
              <a:latin typeface="+mj-lt"/>
            </a:rPr>
            <a:t>Pays</a:t>
          </a:r>
        </a:p>
      </dgm:t>
    </dgm:pt>
    <dgm:pt modelId="{5CD0FC3A-7E48-8342-ADF9-7E3CAFDAE6CA}" type="parTrans" cxnId="{9D8E0010-90DB-1141-ABCB-9AA3F324E794}">
      <dgm:prSet/>
      <dgm:spPr/>
      <dgm:t>
        <a:bodyPr/>
        <a:lstStyle/>
        <a:p>
          <a:endParaRPr lang="en-US" sz="1400">
            <a:latin typeface="+mj-lt"/>
          </a:endParaRPr>
        </a:p>
      </dgm:t>
    </dgm:pt>
    <dgm:pt modelId="{463B979A-92B5-9242-BB2D-B16577AF3E38}" type="sibTrans" cxnId="{9D8E0010-90DB-1141-ABCB-9AA3F324E794}">
      <dgm:prSet custT="1"/>
      <dgm:spPr>
        <a:solidFill>
          <a:srgbClr val="FBCE60"/>
        </a:solidFill>
      </dgm:spPr>
      <dgm:t>
        <a:bodyPr/>
        <a:lstStyle/>
        <a:p>
          <a:endParaRPr lang="en-US" sz="1400">
            <a:latin typeface="+mj-lt"/>
          </a:endParaRPr>
        </a:p>
      </dgm:t>
    </dgm:pt>
    <dgm:pt modelId="{11EFF5F8-F3A6-3C45-90F7-57384DC8C115}">
      <dgm:prSet custT="1"/>
      <dgm:spPr>
        <a:solidFill>
          <a:srgbClr val="FB7857"/>
        </a:solidFill>
        <a:ln w="28575">
          <a:solidFill>
            <a:srgbClr val="FBCE60"/>
          </a:solidFill>
        </a:ln>
      </dgm:spPr>
      <dgm:t>
        <a:bodyPr/>
        <a:lstStyle/>
        <a:p>
          <a:r>
            <a:rPr lang="en-US" sz="1400" dirty="0">
              <a:latin typeface="+mj-lt"/>
            </a:rPr>
            <a:t>Bags items</a:t>
          </a:r>
        </a:p>
      </dgm:t>
    </dgm:pt>
    <dgm:pt modelId="{FF871693-7FC8-C348-ADEB-DDE9CBB79A41}" type="parTrans" cxnId="{2BF179AD-711C-834A-8585-790E7D693093}">
      <dgm:prSet/>
      <dgm:spPr/>
      <dgm:t>
        <a:bodyPr/>
        <a:lstStyle/>
        <a:p>
          <a:endParaRPr lang="en-US" sz="1400">
            <a:latin typeface="+mj-lt"/>
          </a:endParaRPr>
        </a:p>
      </dgm:t>
    </dgm:pt>
    <dgm:pt modelId="{8A35FA13-3CF9-3D4B-8538-902AA5C44241}" type="sibTrans" cxnId="{2BF179AD-711C-834A-8585-790E7D693093}">
      <dgm:prSet custT="1"/>
      <dgm:spPr>
        <a:solidFill>
          <a:srgbClr val="FBCE60"/>
        </a:solidFill>
      </dgm:spPr>
      <dgm:t>
        <a:bodyPr/>
        <a:lstStyle/>
        <a:p>
          <a:endParaRPr lang="en-US" sz="1400">
            <a:latin typeface="+mj-lt"/>
          </a:endParaRPr>
        </a:p>
      </dgm:t>
    </dgm:pt>
    <dgm:pt modelId="{DB4CDFF1-219C-7348-AFA3-13B4F76354FD}">
      <dgm:prSet custT="1"/>
      <dgm:spPr>
        <a:solidFill>
          <a:srgbClr val="FB7857"/>
        </a:solidFill>
        <a:ln w="28575">
          <a:solidFill>
            <a:srgbClr val="FBCE60"/>
          </a:solidFill>
        </a:ln>
      </dgm:spPr>
      <dgm:t>
        <a:bodyPr/>
        <a:lstStyle/>
        <a:p>
          <a:r>
            <a:rPr lang="en-US" sz="1400" dirty="0">
              <a:latin typeface="+mj-lt"/>
            </a:rPr>
            <a:t>Exits the store</a:t>
          </a:r>
        </a:p>
      </dgm:t>
    </dgm:pt>
    <dgm:pt modelId="{1662AF12-FD84-0C41-A9E5-FCAA1A38CB94}" type="parTrans" cxnId="{6BF7BC2F-38C1-ED40-B6F6-611846D19564}">
      <dgm:prSet/>
      <dgm:spPr/>
      <dgm:t>
        <a:bodyPr/>
        <a:lstStyle/>
        <a:p>
          <a:endParaRPr lang="en-US" sz="1400">
            <a:latin typeface="+mj-lt"/>
          </a:endParaRPr>
        </a:p>
      </dgm:t>
    </dgm:pt>
    <dgm:pt modelId="{7874767A-1F42-844C-8950-38402E9A0380}" type="sibTrans" cxnId="{6BF7BC2F-38C1-ED40-B6F6-611846D19564}">
      <dgm:prSet/>
      <dgm:spPr/>
      <dgm:t>
        <a:bodyPr/>
        <a:lstStyle/>
        <a:p>
          <a:endParaRPr lang="en-US" sz="1400">
            <a:latin typeface="+mj-lt"/>
          </a:endParaRPr>
        </a:p>
      </dgm:t>
    </dgm:pt>
    <dgm:pt modelId="{60A9731A-7F1C-084D-89C0-E30430CCBA7B}" type="pres">
      <dgm:prSet presAssocID="{313FBAE7-3EDF-E642-90BD-CB3AACB0C6ED}" presName="Name0" presStyleCnt="0">
        <dgm:presLayoutVars>
          <dgm:dir/>
          <dgm:resizeHandles val="exact"/>
        </dgm:presLayoutVars>
      </dgm:prSet>
      <dgm:spPr/>
    </dgm:pt>
    <dgm:pt modelId="{EC669C5F-FCEC-2940-907A-B3CF5C0AC5BC}" type="pres">
      <dgm:prSet presAssocID="{85CED5BE-B2DE-304D-9B32-7870B625D73F}" presName="node" presStyleLbl="node1" presStyleIdx="0" presStyleCnt="6" custScaleX="127827" custScaleY="71925" custLinFactNeighborX="-2301" custLinFactNeighborY="-9951">
        <dgm:presLayoutVars>
          <dgm:bulletEnabled val="1"/>
        </dgm:presLayoutVars>
      </dgm:prSet>
      <dgm:spPr/>
    </dgm:pt>
    <dgm:pt modelId="{666321A4-CBCE-8F45-B665-645886A32C9A}" type="pres">
      <dgm:prSet presAssocID="{F7145B75-1495-4744-AC8B-FA74839871FD}" presName="sibTrans" presStyleLbl="sibTrans2D1" presStyleIdx="0" presStyleCnt="5" custAng="19831579" custScaleX="61507" custLinFactNeighborX="-64570" custLinFactNeighborY="-32026"/>
      <dgm:spPr/>
    </dgm:pt>
    <dgm:pt modelId="{150C553A-D4A7-CA4C-BB0B-74424F1AB2CC}" type="pres">
      <dgm:prSet presAssocID="{F7145B75-1495-4744-AC8B-FA74839871FD}" presName="connectorText" presStyleLbl="sibTrans2D1" presStyleIdx="0" presStyleCnt="5"/>
      <dgm:spPr/>
    </dgm:pt>
    <dgm:pt modelId="{FD5696C7-C071-2843-AE7F-7D341712EEC4}" type="pres">
      <dgm:prSet presAssocID="{93770CEC-82C3-2A46-941E-E0B6AB9BDC10}" presName="node" presStyleLbl="node1" presStyleIdx="1" presStyleCnt="6" custScaleX="331752" custScaleY="71925" custLinFactNeighborX="-12191" custLinFactNeighborY="-97832">
        <dgm:presLayoutVars>
          <dgm:bulletEnabled val="1"/>
        </dgm:presLayoutVars>
      </dgm:prSet>
      <dgm:spPr/>
    </dgm:pt>
    <dgm:pt modelId="{5654E523-AAD6-174E-970A-AB15B023AEDD}" type="pres">
      <dgm:prSet presAssocID="{D04B4C6A-457C-9F49-9F71-A39A315A1311}" presName="sibTrans" presStyleLbl="sibTrans2D1" presStyleIdx="1" presStyleCnt="5" custAng="875006" custScaleX="67186" custScaleY="85397" custLinFactNeighborX="54262" custLinFactNeighborY="-11933"/>
      <dgm:spPr/>
    </dgm:pt>
    <dgm:pt modelId="{A8C3282B-DA5F-2649-A532-372E06C24521}" type="pres">
      <dgm:prSet presAssocID="{D04B4C6A-457C-9F49-9F71-A39A315A1311}" presName="connectorText" presStyleLbl="sibTrans2D1" presStyleIdx="1" presStyleCnt="5"/>
      <dgm:spPr/>
    </dgm:pt>
    <dgm:pt modelId="{6013771E-A16E-234F-829D-6E6D58ACE5A9}" type="pres">
      <dgm:prSet presAssocID="{7F35D5E9-3B2C-F14F-9B44-F3D7034C4F32}" presName="node" presStyleLbl="node1" presStyleIdx="2" presStyleCnt="6" custScaleX="122507" custLinFactNeighborX="-7648" custLinFactNeighborY="-7177">
        <dgm:presLayoutVars>
          <dgm:bulletEnabled val="1"/>
        </dgm:presLayoutVars>
      </dgm:prSet>
      <dgm:spPr/>
    </dgm:pt>
    <dgm:pt modelId="{59B55754-51A2-AB45-9F3F-F157C90E6EB5}" type="pres">
      <dgm:prSet presAssocID="{9A573339-3586-2E43-A66D-291C724509A8}" presName="sibTrans" presStyleLbl="sibTrans2D1" presStyleIdx="2" presStyleCnt="5"/>
      <dgm:spPr/>
    </dgm:pt>
    <dgm:pt modelId="{428995E6-5403-9E4B-AE30-D7FEE5974AE9}" type="pres">
      <dgm:prSet presAssocID="{9A573339-3586-2E43-A66D-291C724509A8}" presName="connectorText" presStyleLbl="sibTrans2D1" presStyleIdx="2" presStyleCnt="5"/>
      <dgm:spPr/>
    </dgm:pt>
    <dgm:pt modelId="{5C28C151-6F11-994C-95A5-A6341AC949E2}" type="pres">
      <dgm:prSet presAssocID="{E2EFC22B-085D-2143-8AE5-23C04401D727}" presName="node" presStyleLbl="node1" presStyleIdx="3" presStyleCnt="6" custScaleX="50050" custScaleY="71925" custLinFactNeighborX="17686" custLinFactNeighborY="-15306">
        <dgm:presLayoutVars>
          <dgm:bulletEnabled val="1"/>
        </dgm:presLayoutVars>
      </dgm:prSet>
      <dgm:spPr/>
    </dgm:pt>
    <dgm:pt modelId="{A9968607-9532-8A46-83BA-952767F541F5}" type="pres">
      <dgm:prSet presAssocID="{463B979A-92B5-9242-BB2D-B16577AF3E38}" presName="sibTrans" presStyleLbl="sibTrans2D1" presStyleIdx="3" presStyleCnt="5" custScaleX="153098" custLinFactNeighborX="4702"/>
      <dgm:spPr/>
    </dgm:pt>
    <dgm:pt modelId="{57716A24-C4A1-844E-B44D-85023B939A8D}" type="pres">
      <dgm:prSet presAssocID="{463B979A-92B5-9242-BB2D-B16577AF3E38}" presName="connectorText" presStyleLbl="sibTrans2D1" presStyleIdx="3" presStyleCnt="5"/>
      <dgm:spPr/>
    </dgm:pt>
    <dgm:pt modelId="{692F2C52-592C-0B4A-932C-0C9CA4D1CADF}" type="pres">
      <dgm:prSet presAssocID="{11EFF5F8-F3A6-3C45-90F7-57384DC8C115}" presName="node" presStyleLbl="node1" presStyleIdx="4" presStyleCnt="6" custScaleY="71925" custLinFactNeighborY="0">
        <dgm:presLayoutVars>
          <dgm:bulletEnabled val="1"/>
        </dgm:presLayoutVars>
      </dgm:prSet>
      <dgm:spPr/>
    </dgm:pt>
    <dgm:pt modelId="{4E904AC2-1542-154C-ADEF-E57A436328E3}" type="pres">
      <dgm:prSet presAssocID="{8A35FA13-3CF9-3D4B-8538-902AA5C44241}" presName="sibTrans" presStyleLbl="sibTrans2D1" presStyleIdx="4" presStyleCnt="5" custScaleX="113461"/>
      <dgm:spPr/>
    </dgm:pt>
    <dgm:pt modelId="{33EEFAF5-18CB-DB41-9C1F-87853DA3A951}" type="pres">
      <dgm:prSet presAssocID="{8A35FA13-3CF9-3D4B-8538-902AA5C44241}" presName="connectorText" presStyleLbl="sibTrans2D1" presStyleIdx="4" presStyleCnt="5"/>
      <dgm:spPr/>
    </dgm:pt>
    <dgm:pt modelId="{C68B6D3C-AE37-7748-8520-0271B32808BA}" type="pres">
      <dgm:prSet presAssocID="{DB4CDFF1-219C-7348-AFA3-13B4F76354FD}" presName="node" presStyleLbl="node1" presStyleIdx="5" presStyleCnt="6" custLinFactNeighborX="1815" custLinFactNeighborY="35108">
        <dgm:presLayoutVars>
          <dgm:bulletEnabled val="1"/>
        </dgm:presLayoutVars>
      </dgm:prSet>
      <dgm:spPr/>
    </dgm:pt>
  </dgm:ptLst>
  <dgm:cxnLst>
    <dgm:cxn modelId="{57FC3D03-F092-1C40-B356-D6F5665DF36C}" srcId="{313FBAE7-3EDF-E642-90BD-CB3AACB0C6ED}" destId="{85CED5BE-B2DE-304D-9B32-7870B625D73F}" srcOrd="0" destOrd="0" parTransId="{8D5722D6-F5B4-C84D-B9C0-E7ABF93B92C6}" sibTransId="{F7145B75-1495-4744-AC8B-FA74839871FD}"/>
    <dgm:cxn modelId="{172FD505-685E-4843-8778-0F44D26EBF52}" type="presOf" srcId="{93770CEC-82C3-2A46-941E-E0B6AB9BDC10}" destId="{FD5696C7-C071-2843-AE7F-7D341712EEC4}" srcOrd="0" destOrd="0" presId="urn:microsoft.com/office/officeart/2005/8/layout/process1"/>
    <dgm:cxn modelId="{9D8E0010-90DB-1141-ABCB-9AA3F324E794}" srcId="{313FBAE7-3EDF-E642-90BD-CB3AACB0C6ED}" destId="{E2EFC22B-085D-2143-8AE5-23C04401D727}" srcOrd="3" destOrd="0" parTransId="{5CD0FC3A-7E48-8342-ADF9-7E3CAFDAE6CA}" sibTransId="{463B979A-92B5-9242-BB2D-B16577AF3E38}"/>
    <dgm:cxn modelId="{B4201610-6BCA-BC4C-A006-2791B128C205}" srcId="{313FBAE7-3EDF-E642-90BD-CB3AACB0C6ED}" destId="{7F35D5E9-3B2C-F14F-9B44-F3D7034C4F32}" srcOrd="2" destOrd="0" parTransId="{ED338B67-A268-A848-9D03-6F3F030A62B6}" sibTransId="{9A573339-3586-2E43-A66D-291C724509A8}"/>
    <dgm:cxn modelId="{1B9CBC19-B54C-5E43-B718-50D639B00D8F}" type="presOf" srcId="{F7145B75-1495-4744-AC8B-FA74839871FD}" destId="{150C553A-D4A7-CA4C-BB0B-74424F1AB2CC}" srcOrd="1" destOrd="0" presId="urn:microsoft.com/office/officeart/2005/8/layout/process1"/>
    <dgm:cxn modelId="{CBCB741B-DC4D-CF49-8A75-030F137E3369}" type="presOf" srcId="{11EFF5F8-F3A6-3C45-90F7-57384DC8C115}" destId="{692F2C52-592C-0B4A-932C-0C9CA4D1CADF}" srcOrd="0" destOrd="0" presId="urn:microsoft.com/office/officeart/2005/8/layout/process1"/>
    <dgm:cxn modelId="{13DBCE25-0F18-A64B-984F-8A56CA5B79A2}" type="presOf" srcId="{D04B4C6A-457C-9F49-9F71-A39A315A1311}" destId="{A8C3282B-DA5F-2649-A532-372E06C24521}" srcOrd="1" destOrd="0" presId="urn:microsoft.com/office/officeart/2005/8/layout/process1"/>
    <dgm:cxn modelId="{6BF7BC2F-38C1-ED40-B6F6-611846D19564}" srcId="{313FBAE7-3EDF-E642-90BD-CB3AACB0C6ED}" destId="{DB4CDFF1-219C-7348-AFA3-13B4F76354FD}" srcOrd="5" destOrd="0" parTransId="{1662AF12-FD84-0C41-A9E5-FCAA1A38CB94}" sibTransId="{7874767A-1F42-844C-8950-38402E9A0380}"/>
    <dgm:cxn modelId="{66EF0F35-BBEE-9544-B50A-EC777656BCC8}" type="presOf" srcId="{DB4CDFF1-219C-7348-AFA3-13B4F76354FD}" destId="{C68B6D3C-AE37-7748-8520-0271B32808BA}" srcOrd="0" destOrd="0" presId="urn:microsoft.com/office/officeart/2005/8/layout/process1"/>
    <dgm:cxn modelId="{7741D335-E203-DE4C-8A2E-59AC809136AF}" srcId="{313FBAE7-3EDF-E642-90BD-CB3AACB0C6ED}" destId="{93770CEC-82C3-2A46-941E-E0B6AB9BDC10}" srcOrd="1" destOrd="0" parTransId="{9FC32F5F-DE3D-2D46-A1B4-19A731130B72}" sibTransId="{D04B4C6A-457C-9F49-9F71-A39A315A1311}"/>
    <dgm:cxn modelId="{A477EB42-09AD-F949-B520-7EABB52179C2}" type="presOf" srcId="{85CED5BE-B2DE-304D-9B32-7870B625D73F}" destId="{EC669C5F-FCEC-2940-907A-B3CF5C0AC5BC}" srcOrd="0" destOrd="0" presId="urn:microsoft.com/office/officeart/2005/8/layout/process1"/>
    <dgm:cxn modelId="{7EF62259-6595-1742-A2E1-8C558443A644}" type="presOf" srcId="{9A573339-3586-2E43-A66D-291C724509A8}" destId="{428995E6-5403-9E4B-AE30-D7FEE5974AE9}" srcOrd="1" destOrd="0" presId="urn:microsoft.com/office/officeart/2005/8/layout/process1"/>
    <dgm:cxn modelId="{9CB5FE77-0EE0-4D40-827F-3F9D570AD081}" type="presOf" srcId="{D04B4C6A-457C-9F49-9F71-A39A315A1311}" destId="{5654E523-AAD6-174E-970A-AB15B023AEDD}" srcOrd="0" destOrd="0" presId="urn:microsoft.com/office/officeart/2005/8/layout/process1"/>
    <dgm:cxn modelId="{005D2E7D-E853-3243-AA20-F102DF8531DE}" type="presOf" srcId="{313FBAE7-3EDF-E642-90BD-CB3AACB0C6ED}" destId="{60A9731A-7F1C-084D-89C0-E30430CCBA7B}" srcOrd="0" destOrd="0" presId="urn:microsoft.com/office/officeart/2005/8/layout/process1"/>
    <dgm:cxn modelId="{B5BECD96-ACE2-F34D-AF6B-5A94E236E9F9}" type="presOf" srcId="{E2EFC22B-085D-2143-8AE5-23C04401D727}" destId="{5C28C151-6F11-994C-95A5-A6341AC949E2}" srcOrd="0" destOrd="0" presId="urn:microsoft.com/office/officeart/2005/8/layout/process1"/>
    <dgm:cxn modelId="{19BB5397-12C4-9547-9B37-6C42A1F77EB3}" type="presOf" srcId="{8A35FA13-3CF9-3D4B-8538-902AA5C44241}" destId="{33EEFAF5-18CB-DB41-9C1F-87853DA3A951}" srcOrd="1" destOrd="0" presId="urn:microsoft.com/office/officeart/2005/8/layout/process1"/>
    <dgm:cxn modelId="{2BF179AD-711C-834A-8585-790E7D693093}" srcId="{313FBAE7-3EDF-E642-90BD-CB3AACB0C6ED}" destId="{11EFF5F8-F3A6-3C45-90F7-57384DC8C115}" srcOrd="4" destOrd="0" parTransId="{FF871693-7FC8-C348-ADEB-DDE9CBB79A41}" sibTransId="{8A35FA13-3CF9-3D4B-8538-902AA5C44241}"/>
    <dgm:cxn modelId="{5DE7FAB6-F19A-9C4B-B882-9C90B5186D39}" type="presOf" srcId="{7F35D5E9-3B2C-F14F-9B44-F3D7034C4F32}" destId="{6013771E-A16E-234F-829D-6E6D58ACE5A9}" srcOrd="0" destOrd="0" presId="urn:microsoft.com/office/officeart/2005/8/layout/process1"/>
    <dgm:cxn modelId="{5DCF0CBF-D148-D049-8301-4F8A42055FC6}" type="presOf" srcId="{463B979A-92B5-9242-BB2D-B16577AF3E38}" destId="{A9968607-9532-8A46-83BA-952767F541F5}" srcOrd="0" destOrd="0" presId="urn:microsoft.com/office/officeart/2005/8/layout/process1"/>
    <dgm:cxn modelId="{10F9DFDF-2495-4745-A873-0939A56D3486}" type="presOf" srcId="{8A35FA13-3CF9-3D4B-8538-902AA5C44241}" destId="{4E904AC2-1542-154C-ADEF-E57A436328E3}" srcOrd="0" destOrd="0" presId="urn:microsoft.com/office/officeart/2005/8/layout/process1"/>
    <dgm:cxn modelId="{435062E1-4F21-4741-89D2-D500EE35BF8F}" type="presOf" srcId="{9A573339-3586-2E43-A66D-291C724509A8}" destId="{59B55754-51A2-AB45-9F3F-F157C90E6EB5}" srcOrd="0" destOrd="0" presId="urn:microsoft.com/office/officeart/2005/8/layout/process1"/>
    <dgm:cxn modelId="{0E3C56E5-3664-3248-9DE1-C42174A60767}" type="presOf" srcId="{F7145B75-1495-4744-AC8B-FA74839871FD}" destId="{666321A4-CBCE-8F45-B665-645886A32C9A}" srcOrd="0" destOrd="0" presId="urn:microsoft.com/office/officeart/2005/8/layout/process1"/>
    <dgm:cxn modelId="{EE3A16E7-F2BC-9744-BA6F-E512A43F9F01}" type="presOf" srcId="{463B979A-92B5-9242-BB2D-B16577AF3E38}" destId="{57716A24-C4A1-844E-B44D-85023B939A8D}" srcOrd="1" destOrd="0" presId="urn:microsoft.com/office/officeart/2005/8/layout/process1"/>
    <dgm:cxn modelId="{ED240053-9A14-E247-B073-D3B046047FCE}" type="presParOf" srcId="{60A9731A-7F1C-084D-89C0-E30430CCBA7B}" destId="{EC669C5F-FCEC-2940-907A-B3CF5C0AC5BC}" srcOrd="0" destOrd="0" presId="urn:microsoft.com/office/officeart/2005/8/layout/process1"/>
    <dgm:cxn modelId="{ED1ABC75-36A0-FE46-A2BE-720D5BE6D11A}" type="presParOf" srcId="{60A9731A-7F1C-084D-89C0-E30430CCBA7B}" destId="{666321A4-CBCE-8F45-B665-645886A32C9A}" srcOrd="1" destOrd="0" presId="urn:microsoft.com/office/officeart/2005/8/layout/process1"/>
    <dgm:cxn modelId="{79FE8C0B-8ADF-5B46-A176-F79ABD4A9910}" type="presParOf" srcId="{666321A4-CBCE-8F45-B665-645886A32C9A}" destId="{150C553A-D4A7-CA4C-BB0B-74424F1AB2CC}" srcOrd="0" destOrd="0" presId="urn:microsoft.com/office/officeart/2005/8/layout/process1"/>
    <dgm:cxn modelId="{C4AD4D18-C082-FB48-A20B-3BC14529101B}" type="presParOf" srcId="{60A9731A-7F1C-084D-89C0-E30430CCBA7B}" destId="{FD5696C7-C071-2843-AE7F-7D341712EEC4}" srcOrd="2" destOrd="0" presId="urn:microsoft.com/office/officeart/2005/8/layout/process1"/>
    <dgm:cxn modelId="{54CE869D-D8A1-2B43-B099-A97C3B4832F4}" type="presParOf" srcId="{60A9731A-7F1C-084D-89C0-E30430CCBA7B}" destId="{5654E523-AAD6-174E-970A-AB15B023AEDD}" srcOrd="3" destOrd="0" presId="urn:microsoft.com/office/officeart/2005/8/layout/process1"/>
    <dgm:cxn modelId="{C8937953-6D17-F347-950B-9AAF685F3753}" type="presParOf" srcId="{5654E523-AAD6-174E-970A-AB15B023AEDD}" destId="{A8C3282B-DA5F-2649-A532-372E06C24521}" srcOrd="0" destOrd="0" presId="urn:microsoft.com/office/officeart/2005/8/layout/process1"/>
    <dgm:cxn modelId="{B195FDB8-1B7C-754B-95B4-4353D85D606A}" type="presParOf" srcId="{60A9731A-7F1C-084D-89C0-E30430CCBA7B}" destId="{6013771E-A16E-234F-829D-6E6D58ACE5A9}" srcOrd="4" destOrd="0" presId="urn:microsoft.com/office/officeart/2005/8/layout/process1"/>
    <dgm:cxn modelId="{9CA126C8-A182-4A4C-AC04-15E82610CE8F}" type="presParOf" srcId="{60A9731A-7F1C-084D-89C0-E30430CCBA7B}" destId="{59B55754-51A2-AB45-9F3F-F157C90E6EB5}" srcOrd="5" destOrd="0" presId="urn:microsoft.com/office/officeart/2005/8/layout/process1"/>
    <dgm:cxn modelId="{40F26A5C-D14B-454C-B416-9C642864C1A9}" type="presParOf" srcId="{59B55754-51A2-AB45-9F3F-F157C90E6EB5}" destId="{428995E6-5403-9E4B-AE30-D7FEE5974AE9}" srcOrd="0" destOrd="0" presId="urn:microsoft.com/office/officeart/2005/8/layout/process1"/>
    <dgm:cxn modelId="{4D789AC3-4316-E44E-9384-75533A42D776}" type="presParOf" srcId="{60A9731A-7F1C-084D-89C0-E30430CCBA7B}" destId="{5C28C151-6F11-994C-95A5-A6341AC949E2}" srcOrd="6" destOrd="0" presId="urn:microsoft.com/office/officeart/2005/8/layout/process1"/>
    <dgm:cxn modelId="{234746BE-4E70-0A4D-BCEB-19EE6B26D932}" type="presParOf" srcId="{60A9731A-7F1C-084D-89C0-E30430CCBA7B}" destId="{A9968607-9532-8A46-83BA-952767F541F5}" srcOrd="7" destOrd="0" presId="urn:microsoft.com/office/officeart/2005/8/layout/process1"/>
    <dgm:cxn modelId="{FDD3EC05-DB47-974B-85A8-FE9674E51C26}" type="presParOf" srcId="{A9968607-9532-8A46-83BA-952767F541F5}" destId="{57716A24-C4A1-844E-B44D-85023B939A8D}" srcOrd="0" destOrd="0" presId="urn:microsoft.com/office/officeart/2005/8/layout/process1"/>
    <dgm:cxn modelId="{DBD6DA2C-6359-6842-8955-573386C287D6}" type="presParOf" srcId="{60A9731A-7F1C-084D-89C0-E30430CCBA7B}" destId="{692F2C52-592C-0B4A-932C-0C9CA4D1CADF}" srcOrd="8" destOrd="0" presId="urn:microsoft.com/office/officeart/2005/8/layout/process1"/>
    <dgm:cxn modelId="{12868E5F-E16D-A049-9674-9C14D94087B6}" type="presParOf" srcId="{60A9731A-7F1C-084D-89C0-E30430CCBA7B}" destId="{4E904AC2-1542-154C-ADEF-E57A436328E3}" srcOrd="9" destOrd="0" presId="urn:microsoft.com/office/officeart/2005/8/layout/process1"/>
    <dgm:cxn modelId="{4AA72BFB-C46A-1C45-84CF-5246B4616389}" type="presParOf" srcId="{4E904AC2-1542-154C-ADEF-E57A436328E3}" destId="{33EEFAF5-18CB-DB41-9C1F-87853DA3A951}" srcOrd="0" destOrd="0" presId="urn:microsoft.com/office/officeart/2005/8/layout/process1"/>
    <dgm:cxn modelId="{66671924-59BD-7748-82A0-88366CF952E4}" type="presParOf" srcId="{60A9731A-7F1C-084D-89C0-E30430CCBA7B}" destId="{C68B6D3C-AE37-7748-8520-0271B32808BA}" srcOrd="1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669C5F-FCEC-2940-907A-B3CF5C0AC5BC}">
      <dsp:nvSpPr>
        <dsp:cNvPr id="0" name=""/>
        <dsp:cNvSpPr/>
      </dsp:nvSpPr>
      <dsp:spPr>
        <a:xfrm>
          <a:off x="0" y="658362"/>
          <a:ext cx="1323130" cy="336674"/>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Waits in line</a:t>
          </a:r>
        </a:p>
      </dsp:txBody>
      <dsp:txXfrm>
        <a:off x="9861" y="668223"/>
        <a:ext cx="1303408" cy="316952"/>
      </dsp:txXfrm>
    </dsp:sp>
    <dsp:sp modelId="{666321A4-CBCE-8F45-B665-645886A32C9A}">
      <dsp:nvSpPr>
        <dsp:cNvPr id="0" name=""/>
        <dsp:cNvSpPr/>
      </dsp:nvSpPr>
      <dsp:spPr>
        <a:xfrm rot="19316947">
          <a:off x="1326996" y="442583"/>
          <a:ext cx="313092" cy="256703"/>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1335180" y="517657"/>
        <a:ext cx="236081" cy="154021"/>
      </dsp:txXfrm>
    </dsp:sp>
    <dsp:sp modelId="{FD5696C7-C071-2843-AE7F-7D341712EEC4}">
      <dsp:nvSpPr>
        <dsp:cNvPr id="0" name=""/>
        <dsp:cNvSpPr/>
      </dsp:nvSpPr>
      <dsp:spPr>
        <a:xfrm>
          <a:off x="1671940" y="246999"/>
          <a:ext cx="3433946" cy="336674"/>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Scans items</a:t>
          </a:r>
        </a:p>
      </dsp:txBody>
      <dsp:txXfrm>
        <a:off x="1681801" y="256860"/>
        <a:ext cx="3414224" cy="316952"/>
      </dsp:txXfrm>
    </dsp:sp>
    <dsp:sp modelId="{5654E523-AAD6-174E-970A-AB15B023AEDD}">
      <dsp:nvSpPr>
        <dsp:cNvPr id="0" name=""/>
        <dsp:cNvSpPr/>
      </dsp:nvSpPr>
      <dsp:spPr>
        <a:xfrm rot="1390529">
          <a:off x="5166592" y="525942"/>
          <a:ext cx="381861" cy="219217"/>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5169245" y="556844"/>
        <a:ext cx="316096" cy="131531"/>
      </dsp:txXfrm>
    </dsp:sp>
    <dsp:sp modelId="{6013771E-A16E-234F-829D-6E6D58ACE5A9}">
      <dsp:nvSpPr>
        <dsp:cNvPr id="0" name=""/>
        <dsp:cNvSpPr/>
      </dsp:nvSpPr>
      <dsp:spPr>
        <a:xfrm>
          <a:off x="5563386" y="605639"/>
          <a:ext cx="1268063" cy="468090"/>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Scans membership</a:t>
          </a:r>
        </a:p>
      </dsp:txBody>
      <dsp:txXfrm>
        <a:off x="5577096" y="619349"/>
        <a:ext cx="1240643" cy="440670"/>
      </dsp:txXfrm>
    </dsp:sp>
    <dsp:sp modelId="{59B55754-51A2-AB45-9F3F-F157C90E6EB5}">
      <dsp:nvSpPr>
        <dsp:cNvPr id="0" name=""/>
        <dsp:cNvSpPr/>
      </dsp:nvSpPr>
      <dsp:spPr>
        <a:xfrm rot="21505685">
          <a:off x="6954784" y="686958"/>
          <a:ext cx="261671" cy="256703"/>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6954798" y="739355"/>
        <a:ext cx="184660" cy="154021"/>
      </dsp:txXfrm>
    </dsp:sp>
    <dsp:sp modelId="{5C28C151-6F11-994C-95A5-A6341AC949E2}">
      <dsp:nvSpPr>
        <dsp:cNvPr id="0" name=""/>
        <dsp:cNvSpPr/>
      </dsp:nvSpPr>
      <dsp:spPr>
        <a:xfrm>
          <a:off x="7324983" y="633296"/>
          <a:ext cx="518064" cy="336674"/>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Pays</a:t>
          </a:r>
        </a:p>
      </dsp:txBody>
      <dsp:txXfrm>
        <a:off x="7334844" y="643157"/>
        <a:ext cx="498342" cy="316952"/>
      </dsp:txXfrm>
    </dsp:sp>
    <dsp:sp modelId="{A9968607-9532-8A46-83BA-952767F541F5}">
      <dsp:nvSpPr>
        <dsp:cNvPr id="0" name=""/>
        <dsp:cNvSpPr/>
      </dsp:nvSpPr>
      <dsp:spPr>
        <a:xfrm rot="215245">
          <a:off x="7891923" y="701345"/>
          <a:ext cx="297731" cy="256703"/>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7891998" y="750277"/>
        <a:ext cx="220720" cy="154021"/>
      </dsp:txXfrm>
    </dsp:sp>
    <dsp:sp modelId="{692F2C52-592C-0B4A-932C-0C9CA4D1CADF}">
      <dsp:nvSpPr>
        <dsp:cNvPr id="0" name=""/>
        <dsp:cNvSpPr/>
      </dsp:nvSpPr>
      <dsp:spPr>
        <a:xfrm>
          <a:off x="8209256" y="704942"/>
          <a:ext cx="1035094" cy="336674"/>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Bags items</a:t>
          </a:r>
        </a:p>
      </dsp:txBody>
      <dsp:txXfrm>
        <a:off x="8219117" y="714803"/>
        <a:ext cx="1015372" cy="316952"/>
      </dsp:txXfrm>
    </dsp:sp>
    <dsp:sp modelId="{4E904AC2-1542-154C-ADEF-E57A436328E3}">
      <dsp:nvSpPr>
        <dsp:cNvPr id="0" name=""/>
        <dsp:cNvSpPr/>
      </dsp:nvSpPr>
      <dsp:spPr>
        <a:xfrm rot="386444">
          <a:off x="9333706" y="827808"/>
          <a:ext cx="254568" cy="256703"/>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9333947" y="874866"/>
        <a:ext cx="178198" cy="154021"/>
      </dsp:txXfrm>
    </dsp:sp>
    <dsp:sp modelId="{C68B6D3C-AE37-7748-8520-0271B32808BA}">
      <dsp:nvSpPr>
        <dsp:cNvPr id="0" name=""/>
        <dsp:cNvSpPr/>
      </dsp:nvSpPr>
      <dsp:spPr>
        <a:xfrm>
          <a:off x="9665011" y="803571"/>
          <a:ext cx="1035094" cy="468090"/>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Exits the store</a:t>
          </a:r>
        </a:p>
      </dsp:txBody>
      <dsp:txXfrm>
        <a:off x="9678721" y="817281"/>
        <a:ext cx="1007674" cy="44067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JPG>
</file>

<file path=ppt/media/image14.png>
</file>

<file path=ppt/media/image15.png>
</file>

<file path=ppt/media/image16.png>
</file>

<file path=ppt/media/image17.jpg>
</file>

<file path=ppt/media/image18.jpg>
</file>

<file path=ppt/media/image19.jpg>
</file>

<file path=ppt/media/image2.jpg>
</file>

<file path=ppt/media/image20.jpg>
</file>

<file path=ppt/media/image21.jpg>
</file>

<file path=ppt/media/image3.jp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BFE7E6-174A-BF47-BCA7-D17D267B0F37}" type="datetimeFigureOut">
              <a:rPr lang="en-US" smtClean="0"/>
              <a:t>1/28/24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1D4656-A6A7-1040-9DC2-33C1EB3A655F}" type="slidenum">
              <a:rPr lang="en-US" smtClean="0"/>
              <a:t>‹#›</a:t>
            </a:fld>
            <a:endParaRPr lang="en-US"/>
          </a:p>
        </p:txBody>
      </p:sp>
    </p:spTree>
    <p:extLst>
      <p:ext uri="{BB962C8B-B14F-4D97-AF65-F5344CB8AC3E}">
        <p14:creationId xmlns:p14="http://schemas.microsoft.com/office/powerpoint/2010/main" val="3240181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1</a:t>
            </a:fld>
            <a:endParaRPr lang="en-US" dirty="0"/>
          </a:p>
        </p:txBody>
      </p:sp>
    </p:spTree>
    <p:extLst>
      <p:ext uri="{BB962C8B-B14F-4D97-AF65-F5344CB8AC3E}">
        <p14:creationId xmlns:p14="http://schemas.microsoft.com/office/powerpoint/2010/main" val="177413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1D4656-A6A7-1040-9DC2-33C1EB3A655F}" type="slidenum">
              <a:rPr lang="en-US" smtClean="0"/>
              <a:t>4</a:t>
            </a:fld>
            <a:endParaRPr lang="en-US"/>
          </a:p>
        </p:txBody>
      </p:sp>
    </p:spTree>
    <p:extLst>
      <p:ext uri="{BB962C8B-B14F-4D97-AF65-F5344CB8AC3E}">
        <p14:creationId xmlns:p14="http://schemas.microsoft.com/office/powerpoint/2010/main" val="435990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11</a:t>
            </a:fld>
            <a:endParaRPr lang="en-US" dirty="0"/>
          </a:p>
        </p:txBody>
      </p:sp>
    </p:spTree>
    <p:extLst>
      <p:ext uri="{BB962C8B-B14F-4D97-AF65-F5344CB8AC3E}">
        <p14:creationId xmlns:p14="http://schemas.microsoft.com/office/powerpoint/2010/main" val="2690126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FD867-E569-C547-DB68-85331C9F60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DA3615-447F-483C-D42C-85CB3FB66A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B227010-4EE8-E57C-4F4E-6227B6F5D0A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25DD689-D90A-2EA6-3101-8017C10CD2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2248BC-BFC6-86C8-6814-1A2A88F7B2A7}"/>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4100993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67E9A-1B36-02B5-A9FB-A8F2778190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14B39F-6527-4555-AA5B-BC399123A4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B1BF70-B500-B9F7-7C9E-4079B6B0C21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7B48967-BA6F-A5E7-3853-DF75661738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D4F480-A81A-C8B1-DDCA-DFE3B8C74A68}"/>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4085545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92A94A8-7BD1-9D08-3F08-303834B697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736BD7-C70B-D487-7C45-B015CA5A08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67E636-2DC8-EFBC-6E1B-96E2DF93024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26DFACE-9BCF-2A16-BBBC-5FF6358F61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368B4A-3CCD-1188-9783-46E49C1DE874}"/>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1393205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1AB1659C-931B-4D88-9E3F-38E165785555}"/>
              </a:ext>
              <a:ext uri="{C183D7F6-B498-43B3-948B-1728B52AA6E4}">
                <adec:decorative xmlns:adec="http://schemas.microsoft.com/office/drawing/2017/decorative" val="0"/>
              </a:ext>
            </a:extLst>
          </p:cNvPr>
          <p:cNvSpPr>
            <a:spLocks noGrp="1"/>
          </p:cNvSpPr>
          <p:nvPr>
            <p:ph type="pic" sz="quarter" idx="10" hasCustomPrompt="1"/>
          </p:nvPr>
        </p:nvSpPr>
        <p:spPr>
          <a:xfrm>
            <a:off x="0" y="0"/>
            <a:ext cx="12192000" cy="6858000"/>
          </a:xfrm>
        </p:spPr>
        <p:txBody>
          <a:bodyPr anchor="ctr"/>
          <a:lstStyle>
            <a:lvl1pPr marL="0" indent="0" algn="ctr">
              <a:buNone/>
              <a:defRPr/>
            </a:lvl1pPr>
          </a:lstStyle>
          <a:p>
            <a:r>
              <a:rPr lang="en-US" dirty="0"/>
              <a:t>Add a picture </a:t>
            </a:r>
          </a:p>
        </p:txBody>
      </p:sp>
      <p:sp>
        <p:nvSpPr>
          <p:cNvPr id="2" name="Title 1">
            <a:extLst>
              <a:ext uri="{FF2B5EF4-FFF2-40B4-BE49-F238E27FC236}">
                <a16:creationId xmlns:a16="http://schemas.microsoft.com/office/drawing/2014/main" id="{9434CD67-C668-42E8-AC37-E29C76B0242B}"/>
              </a:ext>
            </a:extLst>
          </p:cNvPr>
          <p:cNvSpPr>
            <a:spLocks noGrp="1"/>
          </p:cNvSpPr>
          <p:nvPr>
            <p:ph type="ctrTitle" hasCustomPrompt="1"/>
          </p:nvPr>
        </p:nvSpPr>
        <p:spPr>
          <a:xfrm>
            <a:off x="457200" y="457200"/>
            <a:ext cx="11201400" cy="1097280"/>
          </a:xfrm>
          <a:prstGeom prst="rect">
            <a:avLst/>
          </a:prstGeom>
        </p:spPr>
        <p:txBody>
          <a:bodyPr tIns="0" anchor="t" anchorCtr="0">
            <a:noAutofit/>
          </a:bodyPr>
          <a:lstStyle>
            <a:lvl1pPr algn="l">
              <a:defRPr sz="7200" b="1" i="1" spc="100" baseline="0">
                <a:solidFill>
                  <a:schemeClr val="tx1">
                    <a:lumMod val="85000"/>
                    <a:lumOff val="15000"/>
                  </a:schemeClr>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44FD748F-42E3-495F-974D-1BDF0F1FA527}"/>
              </a:ext>
            </a:extLst>
          </p:cNvPr>
          <p:cNvSpPr>
            <a:spLocks noGrp="1"/>
          </p:cNvSpPr>
          <p:nvPr>
            <p:ph type="subTitle" idx="1" hasCustomPrompt="1"/>
          </p:nvPr>
        </p:nvSpPr>
        <p:spPr>
          <a:xfrm>
            <a:off x="457201" y="1554480"/>
            <a:ext cx="11201400" cy="638022"/>
          </a:xfrm>
        </p:spPr>
        <p:txBody>
          <a:bodyPr>
            <a:normAutofit/>
          </a:bodyPr>
          <a:lstStyle>
            <a:lvl1pPr marL="0" indent="0" algn="l">
              <a:buNone/>
              <a:defRPr sz="1800" b="1" i="1" cap="none" spc="0" baseline="0">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42026950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Recipe Layou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4453128" y="457200"/>
            <a:ext cx="6858000" cy="609411"/>
          </a:xfrm>
          <a:prstGeom prst="rect">
            <a:avLst/>
          </a:prstGeom>
        </p:spPr>
        <p:txBody>
          <a:bodyPr lIns="91440" tIns="0" bIns="0" anchor="t" anchorCtr="0">
            <a:noAutofit/>
          </a:bodyPr>
          <a:lstStyle>
            <a:lvl1pPr>
              <a:lnSpc>
                <a:spcPct val="90000"/>
              </a:lnSpc>
              <a:defRPr sz="3800">
                <a:solidFill>
                  <a:schemeClr val="tx1">
                    <a:lumMod val="85000"/>
                    <a:lumOff val="15000"/>
                  </a:schemeClr>
                </a:solidFill>
                <a:latin typeface="+mj-lt"/>
              </a:defRPr>
            </a:lvl1pPr>
          </a:lstStyle>
          <a:p>
            <a:r>
              <a:rPr lang="en-US" dirty="0"/>
              <a:t>Click to add title</a:t>
            </a:r>
          </a:p>
        </p:txBody>
      </p:sp>
      <p:sp>
        <p:nvSpPr>
          <p:cNvPr id="20" name="Subtitle 2">
            <a:extLst>
              <a:ext uri="{FF2B5EF4-FFF2-40B4-BE49-F238E27FC236}">
                <a16:creationId xmlns:a16="http://schemas.microsoft.com/office/drawing/2014/main" id="{F41F7CAD-B5BC-36F0-94FE-05FCE6E68801}"/>
              </a:ext>
            </a:extLst>
          </p:cNvPr>
          <p:cNvSpPr>
            <a:spLocks noGrp="1"/>
          </p:cNvSpPr>
          <p:nvPr>
            <p:ph type="subTitle" idx="11" hasCustomPrompt="1"/>
          </p:nvPr>
        </p:nvSpPr>
        <p:spPr>
          <a:xfrm>
            <a:off x="4453127" y="1234440"/>
            <a:ext cx="6857999" cy="365760"/>
          </a:xfrm>
        </p:spPr>
        <p:txBody>
          <a:bodyPr>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Picture Placeholder 4">
            <a:extLst>
              <a:ext uri="{FF2B5EF4-FFF2-40B4-BE49-F238E27FC236}">
                <a16:creationId xmlns:a16="http://schemas.microsoft.com/office/drawing/2014/main" id="{E2097EA0-E1A4-437B-A23F-488927B95FE3}"/>
              </a:ext>
            </a:extLst>
          </p:cNvPr>
          <p:cNvSpPr>
            <a:spLocks noGrp="1"/>
          </p:cNvSpPr>
          <p:nvPr>
            <p:ph type="pic" sz="quarter" idx="10" hasCustomPrompt="1"/>
          </p:nvPr>
        </p:nvSpPr>
        <p:spPr>
          <a:xfrm>
            <a:off x="0" y="0"/>
            <a:ext cx="3971109" cy="6858000"/>
          </a:xfrm>
          <a:noFill/>
        </p:spPr>
        <p:txBody>
          <a:bodyPr anchor="ctr"/>
          <a:lstStyle>
            <a:lvl1pPr marL="0" indent="0" algn="ctr">
              <a:buNone/>
              <a:defRPr/>
            </a:lvl1pPr>
          </a:lstStyle>
          <a:p>
            <a:r>
              <a:rPr lang="en-US" dirty="0"/>
              <a:t>Add a picture </a:t>
            </a:r>
          </a:p>
        </p:txBody>
      </p:sp>
      <p:sp>
        <p:nvSpPr>
          <p:cNvPr id="22" name="Text Placeholder 3">
            <a:extLst>
              <a:ext uri="{FF2B5EF4-FFF2-40B4-BE49-F238E27FC236}">
                <a16:creationId xmlns:a16="http://schemas.microsoft.com/office/drawing/2014/main" id="{286B12DA-FA09-A9F6-13EE-795F5152B5B7}"/>
              </a:ext>
            </a:extLst>
          </p:cNvPr>
          <p:cNvSpPr>
            <a:spLocks noGrp="1"/>
          </p:cNvSpPr>
          <p:nvPr>
            <p:ph type="body" sz="half" idx="12" hasCustomPrompt="1"/>
          </p:nvPr>
        </p:nvSpPr>
        <p:spPr>
          <a:xfrm>
            <a:off x="4453128"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7360E21A-8528-AA7D-38F2-EF7EFC92CF36}"/>
              </a:ext>
            </a:extLst>
          </p:cNvPr>
          <p:cNvSpPr>
            <a:spLocks noGrp="1"/>
          </p:cNvSpPr>
          <p:nvPr>
            <p:ph type="body" sz="half" idx="13" hasCustomPrompt="1"/>
          </p:nvPr>
        </p:nvSpPr>
        <p:spPr>
          <a:xfrm>
            <a:off x="4453128" y="2194559"/>
            <a:ext cx="3291840" cy="2000923"/>
          </a:xfrm>
        </p:spPr>
        <p:txBody>
          <a:bodyPr numCol="1">
            <a:noAutofit/>
          </a:bodyPr>
          <a:lstStyle>
            <a:lvl1pPr marL="228600" indent="-228600" hangingPunct="0">
              <a:lnSpc>
                <a:spcPts val="1400"/>
              </a:lnSpc>
              <a:spcBef>
                <a:spcPts val="0"/>
              </a:spcBef>
              <a:spcAft>
                <a:spcPts val="700"/>
              </a:spcAft>
              <a:buFont typeface="Arial" panose="020B0604020202020204" pitchFamily="34" charset="0"/>
              <a:buChar char="•"/>
              <a:tabLst>
                <a:tab pos="112713" algn="r"/>
                <a:tab pos="233363" algn="l"/>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6" name="Text Placeholder 27">
            <a:extLst>
              <a:ext uri="{FF2B5EF4-FFF2-40B4-BE49-F238E27FC236}">
                <a16:creationId xmlns:a16="http://schemas.microsoft.com/office/drawing/2014/main" id="{EF397C28-0C1D-A853-FDE9-F0E8F3CE6ADA}"/>
              </a:ext>
            </a:extLst>
          </p:cNvPr>
          <p:cNvSpPr>
            <a:spLocks noGrp="1"/>
          </p:cNvSpPr>
          <p:nvPr>
            <p:ph type="body" sz="quarter" idx="16" hasCustomPrompt="1"/>
          </p:nvPr>
        </p:nvSpPr>
        <p:spPr>
          <a:xfrm>
            <a:off x="4453127" y="4447715"/>
            <a:ext cx="2382677" cy="1373775"/>
          </a:xfrm>
          <a:noFill/>
          <a:ln w="25400">
            <a:solidFill>
              <a:schemeClr val="bg2"/>
            </a:solidFill>
          </a:ln>
        </p:spPr>
        <p:txBody>
          <a:bodyPr lIns="182880" tIns="137160" rIns="182880" bIns="182880" anchor="t" anchorCtr="0">
            <a:noAutofit/>
          </a:bodyPr>
          <a:lstStyle>
            <a:lvl1pPr marL="0" indent="0" algn="l">
              <a:lnSpc>
                <a:spcPct val="100000"/>
              </a:lnSpc>
              <a:spcBef>
                <a:spcPts val="0"/>
              </a:spcBef>
              <a:buNone/>
              <a:defRPr sz="1400" b="1" i="0" cap="all" baseline="0">
                <a:solidFill>
                  <a:schemeClr val="accent2">
                    <a:lumMod val="50000"/>
                  </a:schemeClr>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6" name="Text Placeholder 5">
            <a:extLst>
              <a:ext uri="{FF2B5EF4-FFF2-40B4-BE49-F238E27FC236}">
                <a16:creationId xmlns:a16="http://schemas.microsoft.com/office/drawing/2014/main" id="{75FF0A15-82B0-95DF-9F8F-19D2C68E1CC8}"/>
              </a:ext>
            </a:extLst>
          </p:cNvPr>
          <p:cNvSpPr>
            <a:spLocks noGrp="1"/>
          </p:cNvSpPr>
          <p:nvPr>
            <p:ph type="body" sz="quarter" idx="18" hasCustomPrompt="1"/>
          </p:nvPr>
        </p:nvSpPr>
        <p:spPr>
          <a:xfrm>
            <a:off x="4536228" y="4831975"/>
            <a:ext cx="2214282" cy="913533"/>
          </a:xfrm>
        </p:spPr>
        <p:txBody>
          <a:bodyPr/>
          <a:lstStyle>
            <a:lvl1pPr marL="0" indent="0">
              <a:buNone/>
              <a:defRPr sz="120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a:t>
            </a:r>
          </a:p>
        </p:txBody>
      </p:sp>
      <p:sp>
        <p:nvSpPr>
          <p:cNvPr id="24" name="Text Placeholder 3">
            <a:extLst>
              <a:ext uri="{FF2B5EF4-FFF2-40B4-BE49-F238E27FC236}">
                <a16:creationId xmlns:a16="http://schemas.microsoft.com/office/drawing/2014/main" id="{D873DCFF-5889-873A-FEF4-22E59DC24696}"/>
              </a:ext>
            </a:extLst>
          </p:cNvPr>
          <p:cNvSpPr>
            <a:spLocks noGrp="1"/>
          </p:cNvSpPr>
          <p:nvPr>
            <p:ph type="body" sz="half" idx="14" hasCustomPrompt="1"/>
          </p:nvPr>
        </p:nvSpPr>
        <p:spPr>
          <a:xfrm>
            <a:off x="8001000"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5FAC96DB-FC65-87E4-1980-B1FF3C628DB0}"/>
              </a:ext>
            </a:extLst>
          </p:cNvPr>
          <p:cNvSpPr>
            <a:spLocks noGrp="1"/>
          </p:cNvSpPr>
          <p:nvPr>
            <p:ph type="body" sz="half" idx="15" hasCustomPrompt="1"/>
          </p:nvPr>
        </p:nvSpPr>
        <p:spPr>
          <a:xfrm>
            <a:off x="8001000" y="2194559"/>
            <a:ext cx="3291840" cy="3550949"/>
          </a:xfrm>
        </p:spPr>
        <p:txBody>
          <a:bodyPr numCol="1">
            <a:noAutofit/>
          </a:bodyPr>
          <a:lstStyle>
            <a:lvl1pPr marL="0" indent="0">
              <a:spcBef>
                <a:spcPts val="600"/>
              </a:spcBef>
              <a:spcAft>
                <a:spcPts val="1000"/>
              </a:spcAft>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39717C9F-E573-041C-8212-A9E04D40638D}"/>
              </a:ext>
            </a:extLst>
          </p:cNvPr>
          <p:cNvSpPr>
            <a:spLocks noGrp="1"/>
          </p:cNvSpPr>
          <p:nvPr>
            <p:ph type="body" sz="half" idx="17" hasCustomPrompt="1"/>
          </p:nvPr>
        </p:nvSpPr>
        <p:spPr>
          <a:xfrm>
            <a:off x="4453127" y="6061039"/>
            <a:ext cx="6821425" cy="385480"/>
          </a:xfrm>
        </p:spPr>
        <p:txBody>
          <a:bodyPr bIns="0" numCol="1" anchor="t" anchorCtr="0">
            <a:noAutofit/>
          </a:bodyPr>
          <a:lstStyle>
            <a:lvl1pPr marL="0" indent="0">
              <a:lnSpc>
                <a:spcPts val="1400"/>
              </a:lnSpc>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6" name="Slide Number Placeholder 5">
            <a:extLst>
              <a:ext uri="{FF2B5EF4-FFF2-40B4-BE49-F238E27FC236}">
                <a16:creationId xmlns:a16="http://schemas.microsoft.com/office/drawing/2014/main" id="{7B87CD47-95A7-4ABC-AD12-8F916194D62B}"/>
              </a:ext>
            </a:extLst>
          </p:cNvPr>
          <p:cNvSpPr>
            <a:spLocks noGrp="1"/>
          </p:cNvSpPr>
          <p:nvPr>
            <p:ph type="sldNum" sz="quarter" idx="4"/>
          </p:nvPr>
        </p:nvSpPr>
        <p:spPr>
          <a:xfrm>
            <a:off x="11274552" y="6061039"/>
            <a:ext cx="457200" cy="38548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6368585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Recipe Layout 2">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453128" y="457200"/>
            <a:ext cx="6858000" cy="731520"/>
          </a:xfrm>
          <a:prstGeom prst="rect">
            <a:avLst/>
          </a:prstGeom>
        </p:spPr>
        <p:txBody>
          <a:bodyPr lIns="91440" tIns="0" bIns="91440" anchor="t" anchorCtr="0">
            <a:noAutofit/>
          </a:bodyPr>
          <a:lstStyle>
            <a:lvl1pPr>
              <a:defRPr sz="3800">
                <a:solidFill>
                  <a:schemeClr val="tx1">
                    <a:lumMod val="85000"/>
                    <a:lumOff val="15000"/>
                  </a:schemeClr>
                </a:solidFill>
                <a:latin typeface="+mj-lt"/>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453128" y="1234440"/>
            <a:ext cx="6858000" cy="365760"/>
          </a:xfrm>
        </p:spPr>
        <p:txBody>
          <a:bodyPr>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0" y="0"/>
            <a:ext cx="3968496" cy="6858000"/>
          </a:xfrm>
          <a:noFill/>
        </p:spPr>
        <p:txBody>
          <a:bodyPr anchor="ctr" anchorCtr="0"/>
          <a:lstStyle>
            <a:lvl1pPr marL="0" indent="0" algn="ctr">
              <a:buNone/>
              <a:defRPr/>
            </a:lvl1pPr>
          </a:lstStyle>
          <a:p>
            <a:r>
              <a:rPr lang="en-US" dirty="0"/>
              <a:t>Add a picture</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4453128"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4453128" y="2194559"/>
            <a:ext cx="3291840" cy="3657600"/>
          </a:xfrm>
        </p:spPr>
        <p:txBody>
          <a:bodyPr numCol="1">
            <a:noAutofit/>
          </a:bodyPr>
          <a:lstStyle>
            <a:lvl1pPr marL="228600" indent="-228600">
              <a:lnSpc>
                <a:spcPts val="1400"/>
              </a:lnSpc>
              <a:spcBef>
                <a:spcPts val="0"/>
              </a:spcBef>
              <a:spcAft>
                <a:spcPts val="700"/>
              </a:spcAft>
              <a:buFont typeface="Arial" panose="020B0604020202020204" pitchFamily="34" charset="0"/>
              <a:buChar char="•"/>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8001000"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8001000" y="2194560"/>
            <a:ext cx="3291840" cy="2011680"/>
          </a:xfrm>
        </p:spPr>
        <p:txBody>
          <a:bodyPr numCol="1">
            <a:noAutofit/>
          </a:bodyPr>
          <a:lstStyle>
            <a:lvl1pPr marL="0" indent="0">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8001000" y="4379256"/>
            <a:ext cx="2286000" cy="1472903"/>
          </a:xfrm>
          <a:noFill/>
          <a:ln w="25400">
            <a:solidFill>
              <a:schemeClr val="bg2"/>
            </a:solidFill>
          </a:ln>
        </p:spPr>
        <p:txBody>
          <a:bodyPr lIns="182880" tIns="182880" rIns="182880" bIns="182880" anchor="t" anchorCtr="0">
            <a:noAutofit/>
          </a:bodyPr>
          <a:lstStyle>
            <a:lvl1pPr marL="0" indent="0" algn="l">
              <a:lnSpc>
                <a:spcPct val="100000"/>
              </a:lnSpc>
              <a:spcBef>
                <a:spcPts val="0"/>
              </a:spcBef>
              <a:buNone/>
              <a:defRPr sz="1400" b="1" i="0" cap="all" baseline="0">
                <a:solidFill>
                  <a:schemeClr val="accent2">
                    <a:lumMod val="50000"/>
                  </a:schemeClr>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6" name="Text Placeholder 5">
            <a:extLst>
              <a:ext uri="{FF2B5EF4-FFF2-40B4-BE49-F238E27FC236}">
                <a16:creationId xmlns:a16="http://schemas.microsoft.com/office/drawing/2014/main" id="{0D26317B-51D7-0B25-F2DE-D12AF43DC82A}"/>
              </a:ext>
            </a:extLst>
          </p:cNvPr>
          <p:cNvSpPr>
            <a:spLocks noGrp="1"/>
          </p:cNvSpPr>
          <p:nvPr>
            <p:ph type="body" sz="quarter" idx="18" hasCustomPrompt="1"/>
          </p:nvPr>
        </p:nvSpPr>
        <p:spPr>
          <a:xfrm>
            <a:off x="8104372" y="4831415"/>
            <a:ext cx="2102035" cy="923926"/>
          </a:xfrm>
        </p:spPr>
        <p:txBody>
          <a:bodyPr/>
          <a:lstStyle>
            <a:lvl1pPr marL="0" indent="0">
              <a:buNone/>
              <a:defRPr sz="1200">
                <a:solidFill>
                  <a:schemeClr val="tx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 </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4453128" y="6078071"/>
            <a:ext cx="6821424" cy="365760"/>
          </a:xfrm>
        </p:spPr>
        <p:txBody>
          <a:bodyPr bIns="0" numCol="1" anchor="t" anchorCtr="0">
            <a:noAutofit/>
          </a:bodyPr>
          <a:lstStyle>
            <a:lvl1pPr marL="0" indent="0">
              <a:lnSpc>
                <a:spcPts val="1400"/>
              </a:lnSpc>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 name="Slide Number Placeholder 5">
            <a:extLst>
              <a:ext uri="{FF2B5EF4-FFF2-40B4-BE49-F238E27FC236}">
                <a16:creationId xmlns:a16="http://schemas.microsoft.com/office/drawing/2014/main" id="{08A89469-622B-8F34-ABA7-F43C49266D49}"/>
              </a:ext>
            </a:extLst>
          </p:cNvPr>
          <p:cNvSpPr>
            <a:spLocks noGrp="1"/>
          </p:cNvSpPr>
          <p:nvPr>
            <p:ph type="sldNum" sz="quarter" idx="4"/>
          </p:nvPr>
        </p:nvSpPr>
        <p:spPr>
          <a:xfrm>
            <a:off x="11274552" y="6078071"/>
            <a:ext cx="457200" cy="368448"/>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38569582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Recipe Layout 3">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450080" y="457200"/>
            <a:ext cx="6858000" cy="731520"/>
          </a:xfrm>
          <a:prstGeom prst="rect">
            <a:avLst/>
          </a:prstGeom>
        </p:spPr>
        <p:txBody>
          <a:bodyPr lIns="91440" tIns="0" rIns="0" bIns="91440" anchor="t" anchorCtr="0">
            <a:noAutofit/>
          </a:bodyPr>
          <a:lstStyle>
            <a:lvl1pPr>
              <a:defRPr sz="3800">
                <a:solidFill>
                  <a:schemeClr val="tx1">
                    <a:lumMod val="85000"/>
                    <a:lumOff val="15000"/>
                  </a:schemeClr>
                </a:solidFill>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450080" y="1234440"/>
            <a:ext cx="6858000" cy="399876"/>
          </a:xfrm>
        </p:spPr>
        <p:txBody>
          <a:bodyPr lIns="91440">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 name="Rectangle 2">
            <a:extLst>
              <a:ext uri="{FF2B5EF4-FFF2-40B4-BE49-F238E27FC236}">
                <a16:creationId xmlns:a16="http://schemas.microsoft.com/office/drawing/2014/main" id="{F9B3E8FC-A34C-B9D5-8365-5C51439D7BC1}"/>
              </a:ext>
              <a:ext uri="{C183D7F6-B498-43B3-948B-1728B52AA6E4}">
                <adec:decorative xmlns:adec="http://schemas.microsoft.com/office/drawing/2017/decorative" val="1"/>
              </a:ext>
            </a:extLst>
          </p:cNvPr>
          <p:cNvSpPr/>
          <p:nvPr userDrawn="1"/>
        </p:nvSpPr>
        <p:spPr>
          <a:xfrm>
            <a:off x="0" y="0"/>
            <a:ext cx="3968496" cy="6858000"/>
          </a:xfrm>
          <a:prstGeom prst="rect">
            <a:avLst/>
          </a:prstGeom>
          <a:solidFill>
            <a:schemeClr val="bg2">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457200" y="457200"/>
            <a:ext cx="3017520" cy="365760"/>
          </a:xfrm>
        </p:spPr>
        <p:txBody>
          <a:bodyPr>
            <a:noAutofit/>
          </a:bodyPr>
          <a:lstStyle>
            <a:lvl1pPr marL="0" indent="0" algn="l">
              <a:buNone/>
              <a:defRPr sz="1400" b="1" i="0" cap="all" spc="100" baseline="0">
                <a:solidFill>
                  <a:schemeClr val="tx1"/>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457200" y="822960"/>
            <a:ext cx="3017520" cy="4825486"/>
          </a:xfrm>
        </p:spPr>
        <p:txBody>
          <a:bodyPr numCol="1">
            <a:noAutofit/>
          </a:bodyPr>
          <a:lstStyle>
            <a:lvl1pPr marL="228600" indent="-228600">
              <a:lnSpc>
                <a:spcPts val="1400"/>
              </a:lnSpc>
              <a:spcBef>
                <a:spcPts val="0"/>
              </a:spcBef>
              <a:spcAft>
                <a:spcPts val="700"/>
              </a:spcAft>
              <a:buFont typeface="Arial" panose="020B0604020202020204" pitchFamily="34" charset="0"/>
              <a:buChar char="•"/>
              <a:tabLst>
                <a:tab pos="112713" algn="r"/>
                <a:tab pos="233363" algn="l"/>
              </a:tabLst>
              <a:defRPr sz="1200" baseline="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457200" y="5899670"/>
            <a:ext cx="3017520" cy="590774"/>
          </a:xfrm>
        </p:spPr>
        <p:txBody>
          <a:bodyPr bIns="0" numCol="1" anchor="t" anchorCtr="0">
            <a:noAutofit/>
          </a:bodyPr>
          <a:lstStyle>
            <a:lvl1pPr marL="0" indent="0">
              <a:lnSpc>
                <a:spcPts val="14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9" name="Text Placeholder 8">
            <a:extLst>
              <a:ext uri="{FF2B5EF4-FFF2-40B4-BE49-F238E27FC236}">
                <a16:creationId xmlns:a16="http://schemas.microsoft.com/office/drawing/2014/main" id="{25014CF3-9F46-B306-A321-E12B99157F07}"/>
              </a:ext>
            </a:extLst>
          </p:cNvPr>
          <p:cNvSpPr>
            <a:spLocks noGrp="1"/>
          </p:cNvSpPr>
          <p:nvPr>
            <p:ph type="body" sz="quarter" idx="33" hasCustomPrompt="1"/>
          </p:nvPr>
        </p:nvSpPr>
        <p:spPr>
          <a:xfrm>
            <a:off x="4294095" y="1828798"/>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4911773" y="1828798"/>
            <a:ext cx="2377440" cy="137160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7536029" y="1828798"/>
            <a:ext cx="1645920" cy="1371600"/>
          </a:xfrm>
          <a:noFill/>
        </p:spPr>
        <p:txBody>
          <a:bodyPr anchor="ctr" anchorCtr="0">
            <a:normAutofit/>
          </a:bodyPr>
          <a:lstStyle>
            <a:lvl1pPr marL="0" indent="0" algn="ctr">
              <a:buNone/>
              <a:defRPr sz="2000"/>
            </a:lvl1pPr>
          </a:lstStyle>
          <a:p>
            <a:r>
              <a:rPr lang="en-US" dirty="0"/>
              <a:t>Add a picture</a:t>
            </a:r>
          </a:p>
        </p:txBody>
      </p:sp>
      <p:sp>
        <p:nvSpPr>
          <p:cNvPr id="10" name="Text Placeholder 8">
            <a:extLst>
              <a:ext uri="{FF2B5EF4-FFF2-40B4-BE49-F238E27FC236}">
                <a16:creationId xmlns:a16="http://schemas.microsoft.com/office/drawing/2014/main" id="{5C47D7B1-0313-A237-578A-846401657F08}"/>
              </a:ext>
            </a:extLst>
          </p:cNvPr>
          <p:cNvSpPr>
            <a:spLocks noGrp="1"/>
          </p:cNvSpPr>
          <p:nvPr>
            <p:ph type="body" sz="quarter" idx="34" hasCustomPrompt="1"/>
          </p:nvPr>
        </p:nvSpPr>
        <p:spPr>
          <a:xfrm>
            <a:off x="4294095" y="3421379"/>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4911773" y="3421379"/>
            <a:ext cx="2377440" cy="137160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7536029" y="3426459"/>
            <a:ext cx="1645920" cy="1371600"/>
          </a:xfrm>
          <a:noFill/>
        </p:spPr>
        <p:txBody>
          <a:bodyPr anchor="ctr" anchorCtr="0">
            <a:normAutofit/>
          </a:bodyPr>
          <a:lstStyle>
            <a:lvl1pPr marL="0" indent="0" algn="ctr">
              <a:buNone/>
              <a:defRPr sz="2000"/>
            </a:lvl1pPr>
          </a:lstStyle>
          <a:p>
            <a:r>
              <a:rPr lang="en-US" dirty="0"/>
              <a:t>Add a picture</a:t>
            </a:r>
          </a:p>
        </p:txBody>
      </p:sp>
      <p:sp>
        <p:nvSpPr>
          <p:cNvPr id="11" name="Text Placeholder 8">
            <a:extLst>
              <a:ext uri="{FF2B5EF4-FFF2-40B4-BE49-F238E27FC236}">
                <a16:creationId xmlns:a16="http://schemas.microsoft.com/office/drawing/2014/main" id="{2A867797-E0E8-323E-39BA-BC807137AF09}"/>
              </a:ext>
            </a:extLst>
          </p:cNvPr>
          <p:cNvSpPr>
            <a:spLocks noGrp="1"/>
          </p:cNvSpPr>
          <p:nvPr>
            <p:ph type="body" sz="quarter" idx="35" hasCustomPrompt="1"/>
          </p:nvPr>
        </p:nvSpPr>
        <p:spPr>
          <a:xfrm>
            <a:off x="4294095" y="5024120"/>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4911773" y="5013960"/>
            <a:ext cx="2377440" cy="138176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7531829" y="5024120"/>
            <a:ext cx="1645920" cy="1371600"/>
          </a:xfrm>
          <a:noFill/>
        </p:spPr>
        <p:txBody>
          <a:bodyPr anchor="ctr" anchorCtr="0">
            <a:normAutofit/>
          </a:bodyPr>
          <a:lstStyle>
            <a:lvl1pPr marL="0" indent="0" algn="ctr">
              <a:buNone/>
              <a:defRPr sz="2000"/>
            </a:lvl1pPr>
          </a:lstStyle>
          <a:p>
            <a:r>
              <a:rPr lang="en-US" dirty="0"/>
              <a:t>Add a picture</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9441396" y="1828798"/>
            <a:ext cx="1828800" cy="2606040"/>
          </a:xfrm>
          <a:noFill/>
        </p:spPr>
        <p:txBody>
          <a:bodyPr anchor="ctr" anchorCtr="0">
            <a:normAutofit/>
          </a:bodyPr>
          <a:lstStyle>
            <a:lvl1pPr marL="0" indent="0" algn="ctr">
              <a:buNone/>
              <a:defRPr sz="2000"/>
            </a:lvl1pPr>
          </a:lstStyle>
          <a:p>
            <a:r>
              <a:rPr lang="en-US" dirty="0"/>
              <a:t>Add a picture</a:t>
            </a:r>
          </a:p>
        </p:txBody>
      </p:sp>
      <p:sp>
        <p:nvSpPr>
          <p:cNvPr id="6" name="Text Placeholder 27">
            <a:extLst>
              <a:ext uri="{FF2B5EF4-FFF2-40B4-BE49-F238E27FC236}">
                <a16:creationId xmlns:a16="http://schemas.microsoft.com/office/drawing/2014/main" id="{F5C877D0-8422-E1CB-B1E1-D9E7DA64E90E}"/>
              </a:ext>
            </a:extLst>
          </p:cNvPr>
          <p:cNvSpPr>
            <a:spLocks noGrp="1"/>
          </p:cNvSpPr>
          <p:nvPr>
            <p:ph type="body" sz="quarter" idx="32" hasCustomPrompt="1"/>
          </p:nvPr>
        </p:nvSpPr>
        <p:spPr>
          <a:xfrm>
            <a:off x="9445752" y="4670264"/>
            <a:ext cx="1824444" cy="1725456"/>
          </a:xfrm>
          <a:noFill/>
          <a:ln w="25400">
            <a:solidFill>
              <a:schemeClr val="bg2"/>
            </a:solidFill>
          </a:ln>
        </p:spPr>
        <p:txBody>
          <a:bodyPr lIns="182880" tIns="365760" rIns="182880" bIns="182880" anchor="t" anchorCtr="0">
            <a:noAutofit/>
          </a:bodyPr>
          <a:lstStyle>
            <a:lvl1pPr marL="0" indent="0" algn="l">
              <a:lnSpc>
                <a:spcPct val="100000"/>
              </a:lnSpc>
              <a:spcBef>
                <a:spcPts val="0"/>
              </a:spcBef>
              <a:buNone/>
              <a:defRPr sz="1400" b="1" i="0" cap="all" baseline="0">
                <a:solidFill>
                  <a:schemeClr val="accent2">
                    <a:lumMod val="50000"/>
                  </a:schemeClr>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a:t>
            </a:r>
          </a:p>
        </p:txBody>
      </p:sp>
      <p:sp>
        <p:nvSpPr>
          <p:cNvPr id="7" name="Text Placeholder 5">
            <a:extLst>
              <a:ext uri="{FF2B5EF4-FFF2-40B4-BE49-F238E27FC236}">
                <a16:creationId xmlns:a16="http://schemas.microsoft.com/office/drawing/2014/main" id="{491A1D48-EEE9-45E6-8E9E-0B0DA4BC1E1C}"/>
              </a:ext>
            </a:extLst>
          </p:cNvPr>
          <p:cNvSpPr>
            <a:spLocks noGrp="1"/>
          </p:cNvSpPr>
          <p:nvPr>
            <p:ph type="body" sz="quarter" idx="18" hasCustomPrompt="1"/>
          </p:nvPr>
        </p:nvSpPr>
        <p:spPr>
          <a:xfrm>
            <a:off x="9549124" y="5432611"/>
            <a:ext cx="1677623" cy="772159"/>
          </a:xfrm>
        </p:spPr>
        <p:txBody>
          <a:bodyPr/>
          <a:lstStyle>
            <a:lvl1pPr marL="0" indent="0">
              <a:buNone/>
              <a:defRPr sz="1200">
                <a:solidFill>
                  <a:schemeClr val="tx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 </a:t>
            </a:r>
          </a:p>
        </p:txBody>
      </p:sp>
      <p:sp>
        <p:nvSpPr>
          <p:cNvPr id="5" name="Slide Number Placeholder 5">
            <a:extLst>
              <a:ext uri="{FF2B5EF4-FFF2-40B4-BE49-F238E27FC236}">
                <a16:creationId xmlns:a16="http://schemas.microsoft.com/office/drawing/2014/main" id="{9FCE6334-5F06-631B-050F-C708EE225327}"/>
              </a:ext>
            </a:extLst>
          </p:cNvPr>
          <p:cNvSpPr>
            <a:spLocks noGrp="1"/>
          </p:cNvSpPr>
          <p:nvPr>
            <p:ph type="sldNum" sz="quarter" idx="4"/>
          </p:nvPr>
        </p:nvSpPr>
        <p:spPr>
          <a:xfrm>
            <a:off x="11274552" y="5989319"/>
            <a:ext cx="457200" cy="45720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9322834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Recipe Layout 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03CD38C-843F-B826-0F88-EA76F39C7463}"/>
              </a:ext>
              <a:ext uri="{C183D7F6-B498-43B3-948B-1728B52AA6E4}">
                <adec:decorative xmlns:adec="http://schemas.microsoft.com/office/drawing/2017/decorative" val="1"/>
              </a:ext>
            </a:extLst>
          </p:cNvPr>
          <p:cNvSpPr/>
          <p:nvPr userDrawn="1"/>
        </p:nvSpPr>
        <p:spPr>
          <a:xfrm>
            <a:off x="6099623" y="0"/>
            <a:ext cx="6092377" cy="6858000"/>
          </a:xfrm>
          <a:prstGeom prst="rect">
            <a:avLst/>
          </a:prstGeom>
          <a:solidFill>
            <a:schemeClr val="bg2">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57200" y="457200"/>
            <a:ext cx="5212080" cy="731520"/>
          </a:xfrm>
          <a:prstGeom prst="rect">
            <a:avLst/>
          </a:prstGeom>
        </p:spPr>
        <p:txBody>
          <a:bodyPr lIns="91440" tIns="0" bIns="91440" anchor="t" anchorCtr="0">
            <a:noAutofit/>
          </a:bodyPr>
          <a:lstStyle>
            <a:lvl1pPr algn="l">
              <a:defRPr sz="3800">
                <a:solidFill>
                  <a:schemeClr val="tx1">
                    <a:lumMod val="85000"/>
                    <a:lumOff val="15000"/>
                  </a:schemeClr>
                </a:solidFill>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57200" y="1234440"/>
            <a:ext cx="5212080" cy="402336"/>
          </a:xfrm>
        </p:spPr>
        <p:txBody>
          <a:bodyPr lIns="91440">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 name="Picture Placeholder 29" descr="An empty placeholder to add an image. Click on the placeholder and select the image that you wish to add.">
            <a:extLst>
              <a:ext uri="{FF2B5EF4-FFF2-40B4-BE49-F238E27FC236}">
                <a16:creationId xmlns:a16="http://schemas.microsoft.com/office/drawing/2014/main" id="{79870104-83A7-A628-B0CE-73DD22B8228C}"/>
              </a:ext>
            </a:extLst>
          </p:cNvPr>
          <p:cNvSpPr>
            <a:spLocks noGrp="1"/>
          </p:cNvSpPr>
          <p:nvPr>
            <p:ph type="pic" sz="quarter" idx="38" hasCustomPrompt="1"/>
          </p:nvPr>
        </p:nvSpPr>
        <p:spPr>
          <a:xfrm>
            <a:off x="457200" y="1828800"/>
            <a:ext cx="5212080" cy="1143264"/>
          </a:xfrm>
          <a:no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457200" y="3179063"/>
            <a:ext cx="5212080" cy="548640"/>
          </a:xfrm>
          <a:noFill/>
          <a:ln w="25400">
            <a:solidFill>
              <a:schemeClr val="bg2"/>
            </a:solidFill>
          </a:ln>
        </p:spPr>
        <p:txBody>
          <a:bodyPr lIns="182880" tIns="182880" rIns="182880" bIns="182880" anchor="ctr" anchorCtr="0">
            <a:noAutofit/>
          </a:bodyPr>
          <a:lstStyle>
            <a:lvl1pPr marL="0" indent="0" algn="l">
              <a:lnSpc>
                <a:spcPct val="100000"/>
              </a:lnSpc>
              <a:spcBef>
                <a:spcPts val="0"/>
              </a:spcBef>
              <a:buNone/>
              <a:defRPr sz="1200" b="1" i="0" cap="all" baseline="0">
                <a:solidFill>
                  <a:schemeClr val="tx1"/>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 text</a:t>
            </a:r>
          </a:p>
        </p:txBody>
      </p:sp>
      <p:sp>
        <p:nvSpPr>
          <p:cNvPr id="8" name="Text Placeholder 7">
            <a:extLst>
              <a:ext uri="{FF2B5EF4-FFF2-40B4-BE49-F238E27FC236}">
                <a16:creationId xmlns:a16="http://schemas.microsoft.com/office/drawing/2014/main" id="{F4AF6F60-B67D-34B7-DD70-06F3BD0FA5A4}"/>
              </a:ext>
            </a:extLst>
          </p:cNvPr>
          <p:cNvSpPr>
            <a:spLocks noGrp="1"/>
          </p:cNvSpPr>
          <p:nvPr>
            <p:ph type="body" sz="quarter" idx="39" hasCustomPrompt="1"/>
          </p:nvPr>
        </p:nvSpPr>
        <p:spPr>
          <a:xfrm>
            <a:off x="1078276" y="3278748"/>
            <a:ext cx="4542409" cy="360362"/>
          </a:xfrm>
        </p:spPr>
        <p:txBody>
          <a:bodyPr lIns="0" anchor="ctr"/>
          <a:lstStyle>
            <a:lvl1pPr marL="0" indent="0">
              <a:buNone/>
              <a:defRPr sz="1200">
                <a:solidFill>
                  <a:schemeClr val="tx1"/>
                </a:solidFill>
              </a:defRPr>
            </a:lvl1pPr>
            <a:lvl2pPr marL="457200" indent="0">
              <a:buNone/>
              <a:defRPr sz="1200">
                <a:solidFill>
                  <a:schemeClr val="tx1"/>
                </a:solidFill>
              </a:defRPr>
            </a:lvl2pPr>
            <a:lvl3pPr marL="914400" indent="0">
              <a:buNone/>
              <a:defRPr sz="1200">
                <a:solidFill>
                  <a:schemeClr val="tx1"/>
                </a:solidFill>
              </a:defRPr>
            </a:lvl3pPr>
            <a:lvl4pPr marL="1371600" indent="0">
              <a:buNone/>
              <a:defRPr sz="1200">
                <a:solidFill>
                  <a:schemeClr val="tx1"/>
                </a:solidFill>
              </a:defRPr>
            </a:lvl4pPr>
            <a:lvl5pPr marL="1828800" indent="0">
              <a:buNone/>
              <a:defRPr sz="1200">
                <a:solidFill>
                  <a:schemeClr val="tx1"/>
                </a:solidFill>
              </a:defRPr>
            </a:lvl5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457199" y="3934702"/>
            <a:ext cx="521208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457199" y="4300463"/>
            <a:ext cx="5212080" cy="1615440"/>
          </a:xfrm>
        </p:spPr>
        <p:txBody>
          <a:bodyPr numCol="2" spcCol="457200">
            <a:noAutofit/>
          </a:bodyPr>
          <a:lstStyle>
            <a:lvl1pPr marL="228600" indent="-228600">
              <a:lnSpc>
                <a:spcPts val="1400"/>
              </a:lnSpc>
              <a:spcBef>
                <a:spcPts val="0"/>
              </a:spcBef>
              <a:spcAft>
                <a:spcPts val="700"/>
              </a:spcAft>
              <a:buFont typeface="Arial" panose="020B0604020202020204" pitchFamily="34" charset="0"/>
              <a:buChar char="•"/>
              <a:tabLst>
                <a:tab pos="112713" algn="r"/>
                <a:tab pos="233363" algn="l"/>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457200" y="5989320"/>
            <a:ext cx="5212080" cy="457200"/>
          </a:xfrm>
        </p:spPr>
        <p:txBody>
          <a:bodyPr bIns="0" numCol="1" anchor="b" anchorCtr="0">
            <a:no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9" name="Text Placeholder 8">
            <a:extLst>
              <a:ext uri="{FF2B5EF4-FFF2-40B4-BE49-F238E27FC236}">
                <a16:creationId xmlns:a16="http://schemas.microsoft.com/office/drawing/2014/main" id="{EE0586B6-B686-73DD-B5AE-D4E97DB54CC7}"/>
              </a:ext>
            </a:extLst>
          </p:cNvPr>
          <p:cNvSpPr>
            <a:spLocks noGrp="1"/>
          </p:cNvSpPr>
          <p:nvPr>
            <p:ph type="body" sz="quarter" idx="40" hasCustomPrompt="1"/>
          </p:nvPr>
        </p:nvSpPr>
        <p:spPr>
          <a:xfrm>
            <a:off x="6338148" y="457200"/>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6961306" y="457200"/>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9532822" y="457200"/>
            <a:ext cx="1737360" cy="1280160"/>
          </a:xfrm>
          <a:noFill/>
        </p:spPr>
        <p:txBody>
          <a:bodyPr anchor="ctr" anchorCtr="0">
            <a:normAutofit/>
          </a:bodyPr>
          <a:lstStyle>
            <a:lvl1pPr marL="0" indent="0" algn="ctr">
              <a:buNone/>
              <a:defRPr sz="1800"/>
            </a:lvl1pPr>
          </a:lstStyle>
          <a:p>
            <a:r>
              <a:rPr lang="en-US" dirty="0"/>
              <a:t>Add a picture</a:t>
            </a:r>
          </a:p>
        </p:txBody>
      </p:sp>
      <p:sp>
        <p:nvSpPr>
          <p:cNvPr id="10" name="Text Placeholder 8">
            <a:extLst>
              <a:ext uri="{FF2B5EF4-FFF2-40B4-BE49-F238E27FC236}">
                <a16:creationId xmlns:a16="http://schemas.microsoft.com/office/drawing/2014/main" id="{B8825E8D-E945-5FCF-3D2A-5DAD4603912B}"/>
              </a:ext>
            </a:extLst>
          </p:cNvPr>
          <p:cNvSpPr>
            <a:spLocks noGrp="1"/>
          </p:cNvSpPr>
          <p:nvPr>
            <p:ph type="body" sz="quarter" idx="34" hasCustomPrompt="1"/>
          </p:nvPr>
        </p:nvSpPr>
        <p:spPr>
          <a:xfrm>
            <a:off x="6335099" y="2008227"/>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6961306" y="2008227"/>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9532822" y="2008227"/>
            <a:ext cx="1737360" cy="1280160"/>
          </a:xfrm>
          <a:noFill/>
        </p:spPr>
        <p:txBody>
          <a:bodyPr anchor="ctr" anchorCtr="0">
            <a:normAutofit/>
          </a:bodyPr>
          <a:lstStyle>
            <a:lvl1pPr marL="0" indent="0" algn="ctr">
              <a:buNone/>
              <a:defRPr sz="1800"/>
            </a:lvl1pPr>
          </a:lstStyle>
          <a:p>
            <a:r>
              <a:rPr lang="en-US" dirty="0"/>
              <a:t>Add a picture</a:t>
            </a:r>
          </a:p>
        </p:txBody>
      </p:sp>
      <p:sp>
        <p:nvSpPr>
          <p:cNvPr id="11" name="Text Placeholder 8">
            <a:extLst>
              <a:ext uri="{FF2B5EF4-FFF2-40B4-BE49-F238E27FC236}">
                <a16:creationId xmlns:a16="http://schemas.microsoft.com/office/drawing/2014/main" id="{8CBBAAC1-4AFB-28B5-EC35-68713142A5C5}"/>
              </a:ext>
            </a:extLst>
          </p:cNvPr>
          <p:cNvSpPr>
            <a:spLocks noGrp="1"/>
          </p:cNvSpPr>
          <p:nvPr>
            <p:ph type="body" sz="quarter" idx="41" hasCustomPrompt="1"/>
          </p:nvPr>
        </p:nvSpPr>
        <p:spPr>
          <a:xfrm>
            <a:off x="6335099" y="3559254"/>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6961306" y="3559254"/>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9532822" y="3559254"/>
            <a:ext cx="1737360" cy="1280160"/>
          </a:xfrm>
          <a:noFill/>
        </p:spPr>
        <p:txBody>
          <a:bodyPr anchor="ctr" anchorCtr="0">
            <a:normAutofit/>
          </a:bodyPr>
          <a:lstStyle>
            <a:lvl1pPr marL="0" indent="0" algn="ctr">
              <a:buNone/>
              <a:defRPr sz="1800"/>
            </a:lvl1pPr>
          </a:lstStyle>
          <a:p>
            <a:r>
              <a:rPr lang="en-US" dirty="0"/>
              <a:t>Add a picture</a:t>
            </a:r>
          </a:p>
        </p:txBody>
      </p:sp>
      <p:sp>
        <p:nvSpPr>
          <p:cNvPr id="12" name="Text Placeholder 8">
            <a:extLst>
              <a:ext uri="{FF2B5EF4-FFF2-40B4-BE49-F238E27FC236}">
                <a16:creationId xmlns:a16="http://schemas.microsoft.com/office/drawing/2014/main" id="{BDCE7A94-4F2F-284A-AB7D-0ACAC5147D2D}"/>
              </a:ext>
            </a:extLst>
          </p:cNvPr>
          <p:cNvSpPr>
            <a:spLocks noGrp="1"/>
          </p:cNvSpPr>
          <p:nvPr>
            <p:ph type="body" sz="quarter" idx="42" hasCustomPrompt="1"/>
          </p:nvPr>
        </p:nvSpPr>
        <p:spPr>
          <a:xfrm>
            <a:off x="6330829" y="5108183"/>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6961306" y="5110280"/>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9532822" y="5110280"/>
            <a:ext cx="1737360" cy="1280160"/>
          </a:xfrm>
          <a:noFill/>
        </p:spPr>
        <p:txBody>
          <a:bodyPr anchor="ctr" anchorCtr="0">
            <a:normAutofit/>
          </a:bodyPr>
          <a:lstStyle>
            <a:lvl1pPr marL="0" indent="0" algn="ctr">
              <a:buNone/>
              <a:defRPr sz="1800"/>
            </a:lvl1pPr>
          </a:lstStyle>
          <a:p>
            <a:r>
              <a:rPr lang="en-US" dirty="0"/>
              <a:t>Add a picture</a:t>
            </a:r>
          </a:p>
        </p:txBody>
      </p:sp>
      <p:sp>
        <p:nvSpPr>
          <p:cNvPr id="6" name="Slide Number Placeholder 5">
            <a:extLst>
              <a:ext uri="{FF2B5EF4-FFF2-40B4-BE49-F238E27FC236}">
                <a16:creationId xmlns:a16="http://schemas.microsoft.com/office/drawing/2014/main" id="{D48327BB-03CC-2E6C-D0A6-86510337C4CE}"/>
              </a:ext>
            </a:extLst>
          </p:cNvPr>
          <p:cNvSpPr>
            <a:spLocks noGrp="1"/>
          </p:cNvSpPr>
          <p:nvPr>
            <p:ph type="sldNum" sz="quarter" idx="4"/>
          </p:nvPr>
        </p:nvSpPr>
        <p:spPr>
          <a:xfrm>
            <a:off x="11274552" y="5989319"/>
            <a:ext cx="457200" cy="45720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2962281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EBF2F49-7BE2-47B1-8BC4-A7641CB89A23}"/>
              </a:ext>
            </a:extLst>
          </p:cNvPr>
          <p:cNvSpPr>
            <a:spLocks noGrp="1"/>
          </p:cNvSpPr>
          <p:nvPr>
            <p:ph type="pic" sz="quarter" idx="10" hasCustomPrompt="1"/>
          </p:nvPr>
        </p:nvSpPr>
        <p:spPr>
          <a:xfrm>
            <a:off x="0" y="0"/>
            <a:ext cx="12192000" cy="6858000"/>
          </a:xfrm>
          <a:noFill/>
        </p:spPr>
        <p:txBody>
          <a:bodyPr anchor="ctr"/>
          <a:lstStyle>
            <a:lvl1pPr marL="0" indent="0" algn="ctr">
              <a:buNone/>
              <a:defRPr/>
            </a:lvl1pPr>
          </a:lstStyle>
          <a:p>
            <a:r>
              <a:rPr lang="en-US" dirty="0"/>
              <a:t>Add a picture </a:t>
            </a:r>
          </a:p>
        </p:txBody>
      </p:sp>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467711" y="457200"/>
            <a:ext cx="11256579" cy="1280160"/>
          </a:xfrm>
          <a:prstGeom prst="rect">
            <a:avLst/>
          </a:prstGeom>
        </p:spPr>
        <p:txBody>
          <a:bodyPr tIns="0" anchor="t" anchorCtr="0">
            <a:noAutofit/>
          </a:bodyPr>
          <a:lstStyle>
            <a:lvl1pPr algn="l">
              <a:lnSpc>
                <a:spcPct val="90000"/>
              </a:lnSpc>
              <a:defRPr sz="7200">
                <a:solidFill>
                  <a:schemeClr val="tx1">
                    <a:lumMod val="85000"/>
                    <a:lumOff val="15000"/>
                  </a:schemeClr>
                </a:solidFill>
              </a:defRPr>
            </a:lvl1pPr>
          </a:lstStyle>
          <a:p>
            <a:r>
              <a:rPr lang="en-US" dirty="0"/>
              <a:t>Click to add title</a:t>
            </a:r>
          </a:p>
        </p:txBody>
      </p:sp>
    </p:spTree>
    <p:extLst>
      <p:ext uri="{BB962C8B-B14F-4D97-AF65-F5344CB8AC3E}">
        <p14:creationId xmlns:p14="http://schemas.microsoft.com/office/powerpoint/2010/main" val="33341552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ributors">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4507606" y="2743200"/>
            <a:ext cx="7228159" cy="1280160"/>
          </a:xfrm>
          <a:prstGeom prst="rect">
            <a:avLst/>
          </a:prstGeom>
        </p:spPr>
        <p:txBody>
          <a:bodyPr tIns="0" anchor="t" anchorCtr="0">
            <a:noAutofit/>
          </a:bodyPr>
          <a:lstStyle>
            <a:lvl1pPr>
              <a:lnSpc>
                <a:spcPct val="90000"/>
              </a:lnSpc>
              <a:defRPr sz="7200">
                <a:solidFill>
                  <a:schemeClr val="tx1">
                    <a:lumMod val="85000"/>
                    <a:lumOff val="15000"/>
                  </a:schemeClr>
                </a:solidFill>
              </a:defRPr>
            </a:lvl1pPr>
          </a:lstStyle>
          <a:p>
            <a:r>
              <a:rPr lang="en-US" dirty="0"/>
              <a:t>Click to add title</a:t>
            </a:r>
          </a:p>
        </p:txBody>
      </p:sp>
      <p:sp>
        <p:nvSpPr>
          <p:cNvPr id="5" name="Subtitle 2">
            <a:extLst>
              <a:ext uri="{FF2B5EF4-FFF2-40B4-BE49-F238E27FC236}">
                <a16:creationId xmlns:a16="http://schemas.microsoft.com/office/drawing/2014/main" id="{6D233A8E-E8E2-428D-B3B1-4DD2D1AD48F2}"/>
              </a:ext>
            </a:extLst>
          </p:cNvPr>
          <p:cNvSpPr>
            <a:spLocks noGrp="1"/>
          </p:cNvSpPr>
          <p:nvPr>
            <p:ph type="subTitle" idx="10" hasCustomPrompt="1"/>
          </p:nvPr>
        </p:nvSpPr>
        <p:spPr>
          <a:xfrm>
            <a:off x="4507606" y="4114800"/>
            <a:ext cx="7228159" cy="2286000"/>
          </a:xfrm>
        </p:spPr>
        <p:txBody>
          <a:bodyPr tIns="0" numCol="3" spcCol="457200">
            <a:noAutofit/>
          </a:bodyPr>
          <a:lstStyle>
            <a:lvl1pPr marL="0" indent="0" algn="l">
              <a:lnSpc>
                <a:spcPts val="4500"/>
              </a:lnSpc>
              <a:spcBef>
                <a:spcPts val="300"/>
              </a:spcBef>
              <a:buNone/>
              <a:defRPr sz="20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6" name="Picture Placeholder 4">
            <a:extLst>
              <a:ext uri="{FF2B5EF4-FFF2-40B4-BE49-F238E27FC236}">
                <a16:creationId xmlns:a16="http://schemas.microsoft.com/office/drawing/2014/main" id="{EA2014FC-BC19-4F06-91E1-BBB98A5CE2AA}"/>
              </a:ext>
            </a:extLst>
          </p:cNvPr>
          <p:cNvSpPr>
            <a:spLocks noGrp="1"/>
          </p:cNvSpPr>
          <p:nvPr>
            <p:ph type="pic" sz="quarter" idx="11" hasCustomPrompt="1"/>
          </p:nvPr>
        </p:nvSpPr>
        <p:spPr>
          <a:xfrm>
            <a:off x="0" y="0"/>
            <a:ext cx="3968496" cy="6858000"/>
          </a:xfrm>
          <a:no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820791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68494-E4D3-8FB5-4D04-15888FF951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C2C664-C61B-1221-B8E0-9F19550AE1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2A662C-83E4-7AB2-FEF2-1DE9029683A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DF1B91D-43C9-79B8-415F-198738A8A3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4AAB56-5626-3E2D-0A01-F513B8EAC4A7}"/>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838381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99F18-A2CD-A3FD-492A-48C0F2FBE7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84EB3C-FFAB-3FBA-EB14-78E087D948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4F3AE4-EFE0-CD85-23AC-5917072BE54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E43E8563-0371-B06C-6726-8F7D79D2E2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D342C-1698-7C43-76AB-5FD591942191}"/>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4038292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74779-FAB8-7B2F-05FD-263BB610C9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DE0819-C519-74D9-BF93-34C14DFAEA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744C31-1305-E7D5-CEAF-23D87B162E2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9135F2-DED9-F445-5CE6-B93E27BCDBD3}"/>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EEEFFFA6-47DE-1234-1E80-E610D98AF8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065C34-7279-6BF7-7618-C14292D58F4E}"/>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4196511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0A9BC-11B8-095E-2C88-5188AC22F5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C30929-8697-E7FD-123E-D501079F4C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E72A94-7FB6-79B5-FA5A-523AD97CF69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EC19EA-B5D4-9249-60F0-084D2DB79D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298498-7186-9956-6618-F2FB42E94C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ACAB83-F246-D389-9A13-74B6507FA250}"/>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0B9E321A-B70A-6B59-858A-E815CF0AF9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EF094B5-7E23-1AB3-83C0-F8A8D8F1BA52}"/>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295243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7D70-C32C-53D8-548B-EE184722721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301D11-7CE9-35E0-4F0B-84177B693032}"/>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800DFFFE-C364-6D74-ACB1-10E1E01AD7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F1CEB1-3337-1D91-AA34-56EBC984E8E5}"/>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1056610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E83676-F43B-507A-0AA5-F9A6BCD39928}"/>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04295609-285A-A82B-8EFE-3B69FCE204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D178A5-B990-4729-2295-3D8429D4600D}"/>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1342155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9E4E8-9FD2-728D-0686-E379C53BE7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61917C-F6DA-4392-590B-281E244C9B8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8CAED1-076D-752A-4DB2-6585DC0F0E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1CEFF7-F317-476C-D20D-C6A4B5E5DBA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A941814B-F085-8BB9-44EF-359A5A3E14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DE9240-93EE-F671-BAB6-F90CDD0631B6}"/>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791806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01EF4-F997-6539-0722-08DBE23228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87D95B-6A41-72D2-3704-5DB2254F95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2B8C8C-1FA6-49CA-E2B8-B0D147C2F3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9D9DC4-EBCC-2E20-AB35-6C4E47B5C66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A4CA8DF9-270A-568A-3A95-42D1E0A99D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FE711B-7FAE-96BF-887A-6F06110183B9}"/>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1458645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7A2801-54D9-A974-CB6C-E8324CD2CD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5166AB-67A0-17BF-2110-EF9812C484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AB2CB9-CAB4-EC2F-17E6-2DA4AF9AB7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49224DFA-2A0A-0281-D7D3-BA13353AB4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82CFDBC-E32C-2DFC-B6F1-7401F49846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829F02-B8EC-2844-894E-433930277AD1}" type="slidenum">
              <a:rPr lang="en-US" smtClean="0"/>
              <a:t>‹#›</a:t>
            </a:fld>
            <a:endParaRPr lang="en-US"/>
          </a:p>
        </p:txBody>
      </p:sp>
    </p:spTree>
    <p:extLst>
      <p:ext uri="{BB962C8B-B14F-4D97-AF65-F5344CB8AC3E}">
        <p14:creationId xmlns:p14="http://schemas.microsoft.com/office/powerpoint/2010/main" val="14102180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5"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16.xml"/><Relationship Id="rId6" Type="http://schemas.openxmlformats.org/officeDocument/2006/relationships/hyperlink" Target="https://www.theatlantic.com/technology/archive/2023/10/self-checkout-kiosks-grocery-retail-stores/675676/" TargetMode="External"/><Relationship Id="rId5" Type="http://schemas.openxmlformats.org/officeDocument/2006/relationships/image" Target="../media/image20.jpg"/><Relationship Id="rId4" Type="http://schemas.openxmlformats.org/officeDocument/2006/relationships/image" Target="../media/image19.jpg"/></Relationships>
</file>

<file path=ppt/slides/_rels/slide1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hyperlink" Target="https://erply.com/the-self-checkout-the-last-ditch-effort-before-the-no-checkout-stores-of-the-future/#:~:text=According%20to%20NewsOK%2C%20developing%20a,in%20retail%20had%20been%20born." TargetMode="External"/><Relationship Id="rId2" Type="http://schemas.openxmlformats.org/officeDocument/2006/relationships/image" Target="../media/image3.jpg"/><Relationship Id="rId1" Type="http://schemas.openxmlformats.org/officeDocument/2006/relationships/slideLayout" Target="../slideLayouts/slideLayout14.xml"/><Relationship Id="rId5" Type="http://schemas.openxmlformats.org/officeDocument/2006/relationships/image" Target="../media/image4.png"/><Relationship Id="rId4" Type="http://schemas.openxmlformats.org/officeDocument/2006/relationships/hyperlink" Target="https://www.theatlantic.com/technology/archive/2023/10/self-checkout-kiosks-grocery-retail-stores/675676/"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Your Guide to Affordable Grocery Staples – FOOD AT UBC VANCOUVER">
            <a:extLst>
              <a:ext uri="{FF2B5EF4-FFF2-40B4-BE49-F238E27FC236}">
                <a16:creationId xmlns:a16="http://schemas.microsoft.com/office/drawing/2014/main" id="{7612D63C-3C36-B81F-1DCC-2AF89FCCFA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08FBC78-66E7-45DE-B5B9-64E043635320}"/>
              </a:ext>
            </a:extLst>
          </p:cNvPr>
          <p:cNvSpPr>
            <a:spLocks noGrp="1"/>
          </p:cNvSpPr>
          <p:nvPr>
            <p:ph type="ctrTitle"/>
          </p:nvPr>
        </p:nvSpPr>
        <p:spPr>
          <a:xfrm>
            <a:off x="623888" y="-206453"/>
            <a:ext cx="4905375" cy="2900518"/>
          </a:xfrm>
        </p:spPr>
        <p:txBody>
          <a:bodyPr vert="horz" lIns="91440" tIns="45720" rIns="91440" bIns="45720" rtlCol="0" anchor="b" anchorCtr="0">
            <a:normAutofit/>
          </a:bodyPr>
          <a:lstStyle/>
          <a:p>
            <a:r>
              <a:rPr lang="en-US" sz="6000" dirty="0">
                <a:solidFill>
                  <a:schemeClr val="tx2">
                    <a:lumMod val="25000"/>
                  </a:schemeClr>
                </a:solidFill>
              </a:rPr>
              <a:t>Self-checkout Redesign</a:t>
            </a:r>
          </a:p>
        </p:txBody>
      </p:sp>
      <p:sp>
        <p:nvSpPr>
          <p:cNvPr id="5" name="Subtitle 4">
            <a:extLst>
              <a:ext uri="{FF2B5EF4-FFF2-40B4-BE49-F238E27FC236}">
                <a16:creationId xmlns:a16="http://schemas.microsoft.com/office/drawing/2014/main" id="{FE669A56-DEF5-6757-6DF5-14892302A221}"/>
              </a:ext>
            </a:extLst>
          </p:cNvPr>
          <p:cNvSpPr>
            <a:spLocks noGrp="1"/>
          </p:cNvSpPr>
          <p:nvPr>
            <p:ph type="subTitle" idx="1"/>
          </p:nvPr>
        </p:nvSpPr>
        <p:spPr>
          <a:xfrm>
            <a:off x="866775" y="5388130"/>
            <a:ext cx="4905375" cy="1098395"/>
          </a:xfrm>
        </p:spPr>
        <p:txBody>
          <a:bodyPr vert="horz" lIns="91440" tIns="45720" rIns="91440" bIns="45720" rtlCol="0">
            <a:normAutofit/>
          </a:bodyPr>
          <a:lstStyle/>
          <a:p>
            <a:r>
              <a:rPr lang="en-US" sz="2400" b="0" dirty="0">
                <a:solidFill>
                  <a:schemeClr val="tx2">
                    <a:lumMod val="25000"/>
                  </a:schemeClr>
                </a:solidFill>
                <a:latin typeface="+mn-lt"/>
              </a:rPr>
              <a:t>RETL 661-095: Design Thinking</a:t>
            </a:r>
          </a:p>
          <a:p>
            <a:r>
              <a:rPr lang="en-US" sz="2400" b="0" dirty="0">
                <a:solidFill>
                  <a:schemeClr val="tx2">
                    <a:lumMod val="25000"/>
                  </a:schemeClr>
                </a:solidFill>
                <a:latin typeface="+mn-lt"/>
              </a:rPr>
              <a:t>By Chiara Lu, MMA ‘24</a:t>
            </a:r>
          </a:p>
        </p:txBody>
      </p:sp>
    </p:spTree>
    <p:extLst>
      <p:ext uri="{BB962C8B-B14F-4D97-AF65-F5344CB8AC3E}">
        <p14:creationId xmlns:p14="http://schemas.microsoft.com/office/powerpoint/2010/main" val="29263321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32AE6D-E613-788C-2311-878AADFE02A5}"/>
              </a:ext>
            </a:extLst>
          </p:cNvPr>
          <p:cNvSpPr>
            <a:spLocks noGrp="1"/>
          </p:cNvSpPr>
          <p:nvPr>
            <p:ph type="title"/>
          </p:nvPr>
        </p:nvSpPr>
        <p:spPr>
          <a:xfrm>
            <a:off x="457200" y="457200"/>
            <a:ext cx="5212080" cy="731520"/>
          </a:xfrm>
        </p:spPr>
        <p:txBody>
          <a:bodyPr/>
          <a:lstStyle/>
          <a:p>
            <a:r>
              <a:rPr lang="en-US" dirty="0"/>
              <a:t>Considerations</a:t>
            </a:r>
          </a:p>
        </p:txBody>
      </p:sp>
      <p:pic>
        <p:nvPicPr>
          <p:cNvPr id="10" name="Picture Placeholder 9" descr="A group of tomatoes on a pink surface&#10;">
            <a:extLst>
              <a:ext uri="{FF2B5EF4-FFF2-40B4-BE49-F238E27FC236}">
                <a16:creationId xmlns:a16="http://schemas.microsoft.com/office/drawing/2014/main" id="{0938115A-EDDB-4E2D-1F75-4A4D3C0A98D8}"/>
              </a:ext>
            </a:extLst>
          </p:cNvPr>
          <p:cNvPicPr>
            <a:picLocks noGrp="1" noChangeAspect="1"/>
          </p:cNvPicPr>
          <p:nvPr>
            <p:ph type="pic" sz="quarter" idx="38"/>
          </p:nvPr>
        </p:nvPicPr>
        <p:blipFill>
          <a:blip r:embed="rId2"/>
          <a:srcRect t="15" b="15"/>
          <a:stretch/>
        </p:blipFill>
        <p:spPr>
          <a:xfrm>
            <a:off x="457199" y="1097280"/>
            <a:ext cx="5212080" cy="1143264"/>
          </a:xfrm>
        </p:spPr>
      </p:pic>
      <p:sp>
        <p:nvSpPr>
          <p:cNvPr id="56" name="Text Placeholder 55">
            <a:extLst>
              <a:ext uri="{FF2B5EF4-FFF2-40B4-BE49-F238E27FC236}">
                <a16:creationId xmlns:a16="http://schemas.microsoft.com/office/drawing/2014/main" id="{060880F3-D6FD-B8C6-8C2E-6A7F2B388AC2}"/>
              </a:ext>
            </a:extLst>
          </p:cNvPr>
          <p:cNvSpPr>
            <a:spLocks noGrp="1"/>
          </p:cNvSpPr>
          <p:nvPr>
            <p:ph type="body" sz="quarter" idx="40"/>
          </p:nvPr>
        </p:nvSpPr>
        <p:spPr>
          <a:xfrm>
            <a:off x="6338148" y="457200"/>
            <a:ext cx="613184" cy="548640"/>
          </a:xfrm>
        </p:spPr>
        <p:txBody>
          <a:bodyPr>
            <a:normAutofit lnSpcReduction="10000"/>
          </a:bodyPr>
          <a:lstStyle/>
          <a:p>
            <a:r>
              <a:rPr lang="en-US" dirty="0"/>
              <a:t>1</a:t>
            </a:r>
          </a:p>
        </p:txBody>
      </p:sp>
      <p:sp>
        <p:nvSpPr>
          <p:cNvPr id="11" name="Text Placeholder 10">
            <a:extLst>
              <a:ext uri="{FF2B5EF4-FFF2-40B4-BE49-F238E27FC236}">
                <a16:creationId xmlns:a16="http://schemas.microsoft.com/office/drawing/2014/main" id="{5B5E2FA6-ACCC-CE85-EBCC-34B788487ABD}"/>
              </a:ext>
            </a:extLst>
          </p:cNvPr>
          <p:cNvSpPr>
            <a:spLocks noGrp="1"/>
          </p:cNvSpPr>
          <p:nvPr>
            <p:ph type="body" sz="half" idx="21"/>
          </p:nvPr>
        </p:nvSpPr>
        <p:spPr>
          <a:xfrm>
            <a:off x="6961306" y="457199"/>
            <a:ext cx="2286000" cy="1966666"/>
          </a:xfrm>
        </p:spPr>
        <p:txBody>
          <a:bodyPr/>
          <a:lstStyle/>
          <a:p>
            <a:r>
              <a:rPr lang="en-US" sz="1800" i="1" dirty="0"/>
              <a:t>Self-checkout VS Staff</a:t>
            </a:r>
          </a:p>
          <a:p>
            <a:r>
              <a:rPr lang="en-US" sz="1400" dirty="0">
                <a:latin typeface="+mj-lt"/>
              </a:rPr>
              <a:t>Self-checkout is not self-checkout if a staff needs to intervene most of the times. Cashiers and staff will hardly be replaced, even with a strong mechanism in place.</a:t>
            </a:r>
          </a:p>
        </p:txBody>
      </p:sp>
      <p:pic>
        <p:nvPicPr>
          <p:cNvPr id="25" name="Picture Placeholder 24" descr="A person cutting a pumpkin">
            <a:extLst>
              <a:ext uri="{FF2B5EF4-FFF2-40B4-BE49-F238E27FC236}">
                <a16:creationId xmlns:a16="http://schemas.microsoft.com/office/drawing/2014/main" id="{D480C621-CC7B-E0AE-233A-253321914C1C}"/>
              </a:ext>
            </a:extLst>
          </p:cNvPr>
          <p:cNvPicPr>
            <a:picLocks noGrp="1" noChangeAspect="1"/>
          </p:cNvPicPr>
          <p:nvPr>
            <p:ph type="pic" sz="quarter" idx="19"/>
          </p:nvPr>
        </p:nvPicPr>
        <p:blipFill>
          <a:blip r:embed="rId3"/>
          <a:srcRect l="33" r="33"/>
          <a:stretch/>
        </p:blipFill>
        <p:spPr>
          <a:xfrm>
            <a:off x="9574387" y="817426"/>
            <a:ext cx="1737360" cy="1280160"/>
          </a:xfrm>
        </p:spPr>
      </p:pic>
      <p:sp>
        <p:nvSpPr>
          <p:cNvPr id="54" name="Text Placeholder 53">
            <a:extLst>
              <a:ext uri="{FF2B5EF4-FFF2-40B4-BE49-F238E27FC236}">
                <a16:creationId xmlns:a16="http://schemas.microsoft.com/office/drawing/2014/main" id="{4647644C-1297-F952-135E-1DC00EDE1015}"/>
              </a:ext>
            </a:extLst>
          </p:cNvPr>
          <p:cNvSpPr>
            <a:spLocks noGrp="1"/>
          </p:cNvSpPr>
          <p:nvPr>
            <p:ph type="body" sz="quarter" idx="34"/>
          </p:nvPr>
        </p:nvSpPr>
        <p:spPr>
          <a:xfrm>
            <a:off x="6335099" y="2573765"/>
            <a:ext cx="613184" cy="548640"/>
          </a:xfrm>
        </p:spPr>
        <p:txBody>
          <a:bodyPr>
            <a:normAutofit lnSpcReduction="10000"/>
          </a:bodyPr>
          <a:lstStyle/>
          <a:p>
            <a:r>
              <a:rPr lang="en-US" dirty="0"/>
              <a:t>2</a:t>
            </a:r>
          </a:p>
        </p:txBody>
      </p:sp>
      <p:pic>
        <p:nvPicPr>
          <p:cNvPr id="29" name="Picture Placeholder 28" descr="A fire on a stove">
            <a:extLst>
              <a:ext uri="{FF2B5EF4-FFF2-40B4-BE49-F238E27FC236}">
                <a16:creationId xmlns:a16="http://schemas.microsoft.com/office/drawing/2014/main" id="{21FEC67B-E2F0-21A1-8B99-C6B8A2655631}"/>
              </a:ext>
            </a:extLst>
          </p:cNvPr>
          <p:cNvPicPr>
            <a:picLocks noGrp="1" noChangeAspect="1"/>
          </p:cNvPicPr>
          <p:nvPr>
            <p:ph type="pic" sz="quarter" idx="29"/>
          </p:nvPr>
        </p:nvPicPr>
        <p:blipFill>
          <a:blip r:embed="rId4"/>
          <a:srcRect t="397" b="397"/>
          <a:stretch/>
        </p:blipFill>
        <p:spPr>
          <a:xfrm>
            <a:off x="9574387" y="2763292"/>
            <a:ext cx="1737360" cy="1280160"/>
          </a:xfrm>
        </p:spPr>
      </p:pic>
      <p:sp>
        <p:nvSpPr>
          <p:cNvPr id="15" name="Text Placeholder 14">
            <a:extLst>
              <a:ext uri="{FF2B5EF4-FFF2-40B4-BE49-F238E27FC236}">
                <a16:creationId xmlns:a16="http://schemas.microsoft.com/office/drawing/2014/main" id="{2717D867-1712-FB67-92CC-400FE0D184F9}"/>
              </a:ext>
            </a:extLst>
          </p:cNvPr>
          <p:cNvSpPr>
            <a:spLocks noGrp="1"/>
          </p:cNvSpPr>
          <p:nvPr>
            <p:ph type="body" sz="half" idx="37"/>
          </p:nvPr>
        </p:nvSpPr>
        <p:spPr>
          <a:xfrm>
            <a:off x="6961306" y="4436010"/>
            <a:ext cx="2485220" cy="2115476"/>
          </a:xfrm>
        </p:spPr>
        <p:txBody>
          <a:bodyPr/>
          <a:lstStyle/>
          <a:p>
            <a:r>
              <a:rPr lang="en-US" sz="1800" i="1" dirty="0"/>
              <a:t>Design Thinking is an Iterative Process </a:t>
            </a:r>
          </a:p>
          <a:p>
            <a:r>
              <a:rPr lang="en-US" sz="1400" dirty="0">
                <a:latin typeface="+mj-lt"/>
              </a:rPr>
              <a:t>The next steps of my research would be to conduct more interviews with shoppers showing my prototypes and getting feedback on how they can be improved further.</a:t>
            </a:r>
          </a:p>
        </p:txBody>
      </p:sp>
      <p:pic>
        <p:nvPicPr>
          <p:cNvPr id="37" name="Picture Placeholder 36" descr="A grill with vegetables on it">
            <a:extLst>
              <a:ext uri="{FF2B5EF4-FFF2-40B4-BE49-F238E27FC236}">
                <a16:creationId xmlns:a16="http://schemas.microsoft.com/office/drawing/2014/main" id="{C460C8B5-E08D-7C67-4122-704BE095CB20}"/>
              </a:ext>
            </a:extLst>
          </p:cNvPr>
          <p:cNvPicPr>
            <a:picLocks noGrp="1" noChangeAspect="1"/>
          </p:cNvPicPr>
          <p:nvPr>
            <p:ph type="pic" sz="quarter" idx="32"/>
          </p:nvPr>
        </p:nvPicPr>
        <p:blipFill>
          <a:blip r:embed="rId5"/>
          <a:srcRect l="33" r="33"/>
          <a:stretch/>
        </p:blipFill>
        <p:spPr>
          <a:xfrm>
            <a:off x="9574387" y="4709159"/>
            <a:ext cx="1737360" cy="1280160"/>
          </a:xfrm>
        </p:spPr>
      </p:pic>
      <p:sp>
        <p:nvSpPr>
          <p:cNvPr id="17" name="Slide Number Placeholder 16">
            <a:extLst>
              <a:ext uri="{FF2B5EF4-FFF2-40B4-BE49-F238E27FC236}">
                <a16:creationId xmlns:a16="http://schemas.microsoft.com/office/drawing/2014/main" id="{A8CD801A-DEBF-AF7A-6C2C-6A3F1009B199}"/>
              </a:ext>
            </a:extLst>
          </p:cNvPr>
          <p:cNvSpPr>
            <a:spLocks noGrp="1"/>
          </p:cNvSpPr>
          <p:nvPr>
            <p:ph type="sldNum" sz="quarter" idx="4"/>
          </p:nvPr>
        </p:nvSpPr>
        <p:spPr>
          <a:xfrm>
            <a:off x="11274552" y="5989319"/>
            <a:ext cx="457200" cy="457200"/>
          </a:xfrm>
        </p:spPr>
        <p:txBody>
          <a:bodyPr/>
          <a:lstStyle/>
          <a:p>
            <a:r>
              <a:rPr lang="en-US" dirty="0"/>
              <a:t>8</a:t>
            </a:r>
          </a:p>
        </p:txBody>
      </p:sp>
      <p:sp>
        <p:nvSpPr>
          <p:cNvPr id="31" name="Text Placeholder 30">
            <a:extLst>
              <a:ext uri="{FF2B5EF4-FFF2-40B4-BE49-F238E27FC236}">
                <a16:creationId xmlns:a16="http://schemas.microsoft.com/office/drawing/2014/main" id="{522DBC82-FC7D-BEEC-CD3C-541D7C757680}"/>
              </a:ext>
            </a:extLst>
          </p:cNvPr>
          <p:cNvSpPr>
            <a:spLocks noGrp="1"/>
          </p:cNvSpPr>
          <p:nvPr>
            <p:ph type="body" sz="quarter" idx="42"/>
          </p:nvPr>
        </p:nvSpPr>
        <p:spPr>
          <a:xfrm>
            <a:off x="6330829" y="4433913"/>
            <a:ext cx="613184" cy="548640"/>
          </a:xfrm>
        </p:spPr>
        <p:txBody>
          <a:bodyPr>
            <a:normAutofit lnSpcReduction="10000"/>
          </a:bodyPr>
          <a:lstStyle/>
          <a:p>
            <a:r>
              <a:rPr lang="en-US" dirty="0"/>
              <a:t>3</a:t>
            </a:r>
          </a:p>
        </p:txBody>
      </p:sp>
      <p:sp>
        <p:nvSpPr>
          <p:cNvPr id="32" name="TextBox 31">
            <a:extLst>
              <a:ext uri="{FF2B5EF4-FFF2-40B4-BE49-F238E27FC236}">
                <a16:creationId xmlns:a16="http://schemas.microsoft.com/office/drawing/2014/main" id="{5165982B-B679-D0F6-8BAF-A658C0129441}"/>
              </a:ext>
            </a:extLst>
          </p:cNvPr>
          <p:cNvSpPr txBox="1"/>
          <p:nvPr/>
        </p:nvSpPr>
        <p:spPr>
          <a:xfrm>
            <a:off x="399142" y="2297061"/>
            <a:ext cx="2609412" cy="4185761"/>
          </a:xfrm>
          <a:prstGeom prst="rect">
            <a:avLst/>
          </a:prstGeom>
          <a:noFill/>
        </p:spPr>
        <p:txBody>
          <a:bodyPr wrap="square" rtlCol="0">
            <a:spAutoFit/>
          </a:bodyPr>
          <a:lstStyle/>
          <a:p>
            <a:pPr algn="just"/>
            <a:r>
              <a:rPr lang="en-US" sz="1400" dirty="0">
                <a:latin typeface="+mj-lt"/>
              </a:rPr>
              <a:t>Making the labels larger on fruits incurs higher costs, and it does not look pleasing. Imagine picking up an apple and having a big sticker with digits on it.</a:t>
            </a:r>
          </a:p>
          <a:p>
            <a:pPr algn="just"/>
            <a:r>
              <a:rPr lang="en-US" sz="1400" dirty="0">
                <a:latin typeface="+mj-lt"/>
              </a:rPr>
              <a:t>Ordering products in order of </a:t>
            </a:r>
            <a:r>
              <a:rPr lang="en-US" sz="1400" dirty="0" err="1">
                <a:latin typeface="+mj-lt"/>
              </a:rPr>
              <a:t>colour</a:t>
            </a:r>
            <a:r>
              <a:rPr lang="en-US" sz="1400" dirty="0">
                <a:latin typeface="+mj-lt"/>
              </a:rPr>
              <a:t> can be fast for finding the product, however, current systems are designed for users to search by letters and it can take time for users to accept this new method.</a:t>
            </a:r>
          </a:p>
          <a:p>
            <a:pPr algn="just"/>
            <a:r>
              <a:rPr lang="en-US" sz="1400" dirty="0">
                <a:latin typeface="+mj-lt"/>
              </a:rPr>
              <a:t>Some grocery stores in Europe, like Carrefour, have weights in the vegetables/fruits section and customers print the label after they weight the items. This is a self-service model that can help saving time at the checkout.</a:t>
            </a:r>
          </a:p>
        </p:txBody>
      </p:sp>
      <p:sp>
        <p:nvSpPr>
          <p:cNvPr id="34" name="TextBox 33">
            <a:extLst>
              <a:ext uri="{FF2B5EF4-FFF2-40B4-BE49-F238E27FC236}">
                <a16:creationId xmlns:a16="http://schemas.microsoft.com/office/drawing/2014/main" id="{D3001FC0-0A86-9D30-B538-604EB1C7837A}"/>
              </a:ext>
            </a:extLst>
          </p:cNvPr>
          <p:cNvSpPr txBox="1"/>
          <p:nvPr/>
        </p:nvSpPr>
        <p:spPr>
          <a:xfrm>
            <a:off x="3102548" y="2311025"/>
            <a:ext cx="2609412" cy="3970318"/>
          </a:xfrm>
          <a:prstGeom prst="rect">
            <a:avLst/>
          </a:prstGeom>
          <a:noFill/>
        </p:spPr>
        <p:txBody>
          <a:bodyPr wrap="square" rtlCol="0">
            <a:spAutoFit/>
          </a:bodyPr>
          <a:lstStyle/>
          <a:p>
            <a:pPr algn="just"/>
            <a:r>
              <a:rPr lang="en-US" sz="1400" dirty="0">
                <a:latin typeface="+mj-lt"/>
                <a:cs typeface="Calibri Light" panose="020F0302020204030204" pitchFamily="34" charset="0"/>
              </a:rPr>
              <a:t>For the signal lights’ prototype, it is important to consider that each grocery stores’ kiosks look different, and some may have different layouts.</a:t>
            </a:r>
          </a:p>
          <a:p>
            <a:pPr algn="just"/>
            <a:r>
              <a:rPr lang="en-US" sz="1400" dirty="0">
                <a:latin typeface="+mj-lt"/>
                <a:cs typeface="Calibri Light" panose="020F0302020204030204" pitchFamily="34" charset="0"/>
              </a:rPr>
              <a:t>In a large grocery store, the staff may not always follow the order of who asked for help first, but instead, they would go to their nearest customer. </a:t>
            </a:r>
          </a:p>
          <a:p>
            <a:pPr algn="just"/>
            <a:r>
              <a:rPr lang="en-US" sz="1400" dirty="0">
                <a:latin typeface="+mj-lt"/>
                <a:cs typeface="Calibri Light" panose="020F0302020204030204" pitchFamily="34" charset="0"/>
              </a:rPr>
              <a:t>Giving options in the feedback system helps categorizing issues for later analysis, however there may be a problem if customers can not find the right description to their problem, or even worse, if they do not read the question and click on the first option given. </a:t>
            </a:r>
          </a:p>
        </p:txBody>
      </p:sp>
      <p:sp>
        <p:nvSpPr>
          <p:cNvPr id="40" name="Text Placeholder 33">
            <a:extLst>
              <a:ext uri="{FF2B5EF4-FFF2-40B4-BE49-F238E27FC236}">
                <a16:creationId xmlns:a16="http://schemas.microsoft.com/office/drawing/2014/main" id="{7DB0427F-C001-206E-6C19-0600EECC0700}"/>
              </a:ext>
            </a:extLst>
          </p:cNvPr>
          <p:cNvSpPr txBox="1">
            <a:spLocks/>
          </p:cNvSpPr>
          <p:nvPr/>
        </p:nvSpPr>
        <p:spPr>
          <a:xfrm>
            <a:off x="347470" y="6492240"/>
            <a:ext cx="6821424" cy="365760"/>
          </a:xfrm>
          <a:prstGeom prst="rect">
            <a:avLst/>
          </a:prstGeom>
        </p:spPr>
        <p:txBody>
          <a:bodyPr vert="horz" lIns="91440" tIns="45720" rIns="91440" bIns="0" numCol="1" rtlCol="0" anchor="b" anchorCtr="0">
            <a:noAutofit/>
          </a:bodyPr>
          <a:lstStyle>
            <a:lvl1pPr marL="0" indent="0" algn="l" defTabSz="914400" rtl="0" eaLnBrk="1" latinLnBrk="0" hangingPunct="1">
              <a:lnSpc>
                <a:spcPct val="100000"/>
              </a:lnSpc>
              <a:spcBef>
                <a:spcPts val="0"/>
              </a:spcBef>
              <a:buFont typeface="Arial" panose="020B0604020202020204" pitchFamily="34" charset="0"/>
              <a:buNone/>
              <a:defRPr sz="1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Source: [2] </a:t>
            </a:r>
            <a:r>
              <a:rPr lang="en-US" dirty="0">
                <a:hlinkClick r:id="rId6"/>
              </a:rPr>
              <a:t>Mull (2023)</a:t>
            </a:r>
            <a:endParaRPr lang="en-US" dirty="0"/>
          </a:p>
          <a:p>
            <a:endParaRPr lang="en-US" dirty="0"/>
          </a:p>
        </p:txBody>
      </p:sp>
      <p:sp>
        <p:nvSpPr>
          <p:cNvPr id="50" name="Text Placeholder 14">
            <a:extLst>
              <a:ext uri="{FF2B5EF4-FFF2-40B4-BE49-F238E27FC236}">
                <a16:creationId xmlns:a16="http://schemas.microsoft.com/office/drawing/2014/main" id="{C095D37E-55D4-7E64-590B-54D5BD24EDC9}"/>
              </a:ext>
            </a:extLst>
          </p:cNvPr>
          <p:cNvSpPr txBox="1">
            <a:spLocks/>
          </p:cNvSpPr>
          <p:nvPr/>
        </p:nvSpPr>
        <p:spPr>
          <a:xfrm>
            <a:off x="6944013" y="2556550"/>
            <a:ext cx="2485220" cy="2115476"/>
          </a:xfrm>
          <a:prstGeom prst="rect">
            <a:avLst/>
          </a:prstGeom>
        </p:spPr>
        <p:txBody>
          <a:bodyPr vert="horz" lIns="91440" tIns="45720" rIns="91440" bIns="45720" numCol="1" rtlCol="0">
            <a:noAutofit/>
          </a:bodyPr>
          <a:lstStyle>
            <a:lvl1pPr marL="0" indent="0" algn="l" defTabSz="914400" rtl="0" eaLnBrk="1" latinLnBrk="0" hangingPunct="1">
              <a:lnSpc>
                <a:spcPct val="100000"/>
              </a:lnSpc>
              <a:spcBef>
                <a:spcPts val="600"/>
              </a:spcBef>
              <a:buClr>
                <a:schemeClr val="accent2">
                  <a:lumMod val="50000"/>
                </a:schemeClr>
              </a:buClr>
              <a:buSzPct val="120000"/>
              <a:buFont typeface="+mj-lt"/>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1800" i="1" dirty="0"/>
              <a:t>User Acceptance Testing</a:t>
            </a:r>
          </a:p>
          <a:p>
            <a:r>
              <a:rPr lang="en-US" sz="1400" dirty="0">
                <a:latin typeface="+mj-lt"/>
              </a:rPr>
              <a:t>Observing how customers perceive and interact with the new designs will be invaluable in refining the design and finding underlying caveats.</a:t>
            </a:r>
          </a:p>
        </p:txBody>
      </p:sp>
    </p:spTree>
    <p:extLst>
      <p:ext uri="{BB962C8B-B14F-4D97-AF65-F5344CB8AC3E}">
        <p14:creationId xmlns:p14="http://schemas.microsoft.com/office/powerpoint/2010/main" val="952724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group of dumplings on a white surface">
            <a:extLst>
              <a:ext uri="{FF2B5EF4-FFF2-40B4-BE49-F238E27FC236}">
                <a16:creationId xmlns:a16="http://schemas.microsoft.com/office/drawing/2014/main" id="{00CB4E11-9C0E-4953-9D91-15AE6D339F54}"/>
              </a:ext>
            </a:extLst>
          </p:cNvPr>
          <p:cNvPicPr>
            <a:picLocks noGrp="1" noChangeAspect="1"/>
          </p:cNvPicPr>
          <p:nvPr>
            <p:ph type="pic" sz="quarter" idx="10"/>
          </p:nvPr>
        </p:nvPicPr>
        <p:blipFill rotWithShape="1">
          <a:blip r:embed="rId3">
            <a:alphaModFix/>
          </a:blip>
          <a:srcRect t="59235"/>
          <a:stretch/>
        </p:blipFill>
        <p:spPr>
          <a:xfrm>
            <a:off x="0" y="4062334"/>
            <a:ext cx="12192000" cy="2795666"/>
          </a:xfrm>
        </p:spPr>
      </p:pic>
      <p:sp>
        <p:nvSpPr>
          <p:cNvPr id="2" name="Title 1">
            <a:extLst>
              <a:ext uri="{FF2B5EF4-FFF2-40B4-BE49-F238E27FC236}">
                <a16:creationId xmlns:a16="http://schemas.microsoft.com/office/drawing/2014/main" id="{F81A7B86-8736-4CA0-9897-D9595F5DB884}"/>
              </a:ext>
            </a:extLst>
          </p:cNvPr>
          <p:cNvSpPr>
            <a:spLocks noGrp="1"/>
          </p:cNvSpPr>
          <p:nvPr>
            <p:ph type="title"/>
          </p:nvPr>
        </p:nvSpPr>
        <p:spPr>
          <a:xfrm>
            <a:off x="467711" y="457200"/>
            <a:ext cx="11256579" cy="1280160"/>
          </a:xfrm>
        </p:spPr>
        <p:txBody>
          <a:bodyPr/>
          <a:lstStyle/>
          <a:p>
            <a:r>
              <a:rPr lang="en-US" i="1" dirty="0">
                <a:solidFill>
                  <a:schemeClr val="bg2">
                    <a:lumMod val="25000"/>
                  </a:schemeClr>
                </a:solidFill>
              </a:rPr>
              <a:t>References</a:t>
            </a:r>
          </a:p>
        </p:txBody>
      </p:sp>
      <p:sp>
        <p:nvSpPr>
          <p:cNvPr id="4" name="TextBox 3">
            <a:extLst>
              <a:ext uri="{FF2B5EF4-FFF2-40B4-BE49-F238E27FC236}">
                <a16:creationId xmlns:a16="http://schemas.microsoft.com/office/drawing/2014/main" id="{CE80A694-9F3A-4245-74E8-43167CCC5E39}"/>
              </a:ext>
            </a:extLst>
          </p:cNvPr>
          <p:cNvSpPr txBox="1"/>
          <p:nvPr/>
        </p:nvSpPr>
        <p:spPr>
          <a:xfrm>
            <a:off x="929389" y="1943190"/>
            <a:ext cx="10628027" cy="1569660"/>
          </a:xfrm>
          <a:prstGeom prst="rect">
            <a:avLst/>
          </a:prstGeom>
          <a:noFill/>
        </p:spPr>
        <p:txBody>
          <a:bodyPr wrap="square">
            <a:spAutoFit/>
          </a:bodyPr>
          <a:lstStyle/>
          <a:p>
            <a:pPr marL="457200" indent="-457200"/>
            <a:r>
              <a:rPr lang="en-US" sz="1600" dirty="0" err="1">
                <a:solidFill>
                  <a:schemeClr val="bg2">
                    <a:lumMod val="25000"/>
                  </a:schemeClr>
                </a:solidFill>
                <a:effectLst/>
                <a:latin typeface="+mj-lt"/>
              </a:rPr>
              <a:t>Erply</a:t>
            </a:r>
            <a:r>
              <a:rPr lang="en-US" sz="1600" dirty="0">
                <a:solidFill>
                  <a:schemeClr val="bg2">
                    <a:lumMod val="25000"/>
                  </a:schemeClr>
                </a:solidFill>
                <a:effectLst/>
                <a:latin typeface="+mj-lt"/>
              </a:rPr>
              <a:t>. (2023, August 1). </a:t>
            </a:r>
            <a:r>
              <a:rPr lang="en-US" sz="1600" i="1" dirty="0">
                <a:solidFill>
                  <a:schemeClr val="bg2">
                    <a:lumMod val="25000"/>
                  </a:schemeClr>
                </a:solidFill>
                <a:effectLst/>
                <a:latin typeface="+mj-lt"/>
              </a:rPr>
              <a:t>The Self-Checkout – the Last-Ditch effort before the No-Checkout stores of the future?</a:t>
            </a:r>
            <a:r>
              <a:rPr lang="en-US" sz="1600" dirty="0">
                <a:solidFill>
                  <a:schemeClr val="bg2">
                    <a:lumMod val="25000"/>
                  </a:schemeClr>
                </a:solidFill>
                <a:effectLst/>
                <a:latin typeface="+mj-lt"/>
              </a:rPr>
              <a:t> https://</a:t>
            </a:r>
            <a:r>
              <a:rPr lang="en-US" sz="1600" dirty="0" err="1">
                <a:solidFill>
                  <a:schemeClr val="bg2">
                    <a:lumMod val="25000"/>
                  </a:schemeClr>
                </a:solidFill>
                <a:effectLst/>
                <a:latin typeface="+mj-lt"/>
              </a:rPr>
              <a:t>erply.com</a:t>
            </a:r>
            <a:r>
              <a:rPr lang="en-US" sz="1600" dirty="0">
                <a:solidFill>
                  <a:schemeClr val="bg2">
                    <a:lumMod val="25000"/>
                  </a:schemeClr>
                </a:solidFill>
                <a:effectLst/>
                <a:latin typeface="+mj-lt"/>
              </a:rPr>
              <a:t>/the-self-checkout-the-last-ditch-effort-before-the-no-checkout-stores-of-the-future/#:~:text=According%20to%20NewsOK%2C%20developing%20a,in%20retail%20had%20been%20born.</a:t>
            </a:r>
          </a:p>
          <a:p>
            <a:pPr marL="457200" indent="-457200"/>
            <a:endParaRPr lang="en-US" sz="1600" dirty="0">
              <a:solidFill>
                <a:schemeClr val="bg2">
                  <a:lumMod val="25000"/>
                </a:schemeClr>
              </a:solidFill>
              <a:effectLst/>
              <a:latin typeface="+mj-lt"/>
            </a:endParaRPr>
          </a:p>
          <a:p>
            <a:pPr marL="457200" indent="-457200"/>
            <a:r>
              <a:rPr lang="en-US" sz="1600" dirty="0">
                <a:solidFill>
                  <a:schemeClr val="bg2">
                    <a:lumMod val="25000"/>
                  </a:schemeClr>
                </a:solidFill>
                <a:effectLst/>
                <a:latin typeface="+mj-lt"/>
              </a:rPr>
              <a:t>Mull, A. (2023, October 18). Self-Checkout is a failed experiment. </a:t>
            </a:r>
            <a:r>
              <a:rPr lang="en-US" sz="1600" i="1" dirty="0">
                <a:solidFill>
                  <a:schemeClr val="bg2">
                    <a:lumMod val="25000"/>
                  </a:schemeClr>
                </a:solidFill>
                <a:effectLst/>
                <a:latin typeface="+mj-lt"/>
              </a:rPr>
              <a:t>The Atlantic</a:t>
            </a:r>
            <a:r>
              <a:rPr lang="en-US" sz="1600" dirty="0">
                <a:solidFill>
                  <a:schemeClr val="bg2">
                    <a:lumMod val="25000"/>
                  </a:schemeClr>
                </a:solidFill>
                <a:effectLst/>
                <a:latin typeface="+mj-lt"/>
              </a:rPr>
              <a:t>. https://</a:t>
            </a:r>
            <a:r>
              <a:rPr lang="en-US" sz="1600" dirty="0" err="1">
                <a:solidFill>
                  <a:schemeClr val="bg2">
                    <a:lumMod val="25000"/>
                  </a:schemeClr>
                </a:solidFill>
                <a:effectLst/>
                <a:latin typeface="+mj-lt"/>
              </a:rPr>
              <a:t>www.theatlantic.com</a:t>
            </a:r>
            <a:r>
              <a:rPr lang="en-US" sz="1600" dirty="0">
                <a:solidFill>
                  <a:schemeClr val="bg2">
                    <a:lumMod val="25000"/>
                  </a:schemeClr>
                </a:solidFill>
                <a:effectLst/>
                <a:latin typeface="+mj-lt"/>
              </a:rPr>
              <a:t>/technology/archive/2023/10/self-checkout-kiosks-grocery-retail-stores/675676/</a:t>
            </a:r>
          </a:p>
        </p:txBody>
      </p:sp>
    </p:spTree>
    <p:extLst>
      <p:ext uri="{BB962C8B-B14F-4D97-AF65-F5344CB8AC3E}">
        <p14:creationId xmlns:p14="http://schemas.microsoft.com/office/powerpoint/2010/main" val="2524580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0FB475-72D6-EAAD-E032-963B3A361E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3F6B86-ACCD-21D5-A4B8-ADC853FE1FF7}"/>
              </a:ext>
            </a:extLst>
          </p:cNvPr>
          <p:cNvSpPr>
            <a:spLocks noGrp="1"/>
          </p:cNvSpPr>
          <p:nvPr>
            <p:ph type="title"/>
          </p:nvPr>
        </p:nvSpPr>
        <p:spPr>
          <a:xfrm>
            <a:off x="4507605" y="457200"/>
            <a:ext cx="7228159" cy="1280160"/>
          </a:xfrm>
        </p:spPr>
        <p:txBody>
          <a:bodyPr/>
          <a:lstStyle/>
          <a:p>
            <a:r>
              <a:rPr lang="en-US" i="1" dirty="0"/>
              <a:t>Contents</a:t>
            </a:r>
          </a:p>
        </p:txBody>
      </p:sp>
      <p:pic>
        <p:nvPicPr>
          <p:cNvPr id="10" name="Picture Placeholder 9" descr="A person sprinkling flour on a dough">
            <a:extLst>
              <a:ext uri="{FF2B5EF4-FFF2-40B4-BE49-F238E27FC236}">
                <a16:creationId xmlns:a16="http://schemas.microsoft.com/office/drawing/2014/main" id="{1E2E8D76-E9F6-7F52-8BE1-924B20A52F5D}"/>
              </a:ext>
            </a:extLst>
          </p:cNvPr>
          <p:cNvPicPr>
            <a:picLocks noGrp="1" noChangeAspect="1"/>
          </p:cNvPicPr>
          <p:nvPr>
            <p:ph type="pic" sz="quarter" idx="11"/>
          </p:nvPr>
        </p:nvPicPr>
        <p:blipFill>
          <a:blip r:embed="rId2"/>
          <a:srcRect l="40" r="40"/>
          <a:stretch/>
        </p:blipFill>
        <p:spPr>
          <a:xfrm>
            <a:off x="0" y="0"/>
            <a:ext cx="3968496" cy="6858000"/>
          </a:xfrm>
        </p:spPr>
      </p:pic>
      <p:sp>
        <p:nvSpPr>
          <p:cNvPr id="11" name="TextBox 10">
            <a:extLst>
              <a:ext uri="{FF2B5EF4-FFF2-40B4-BE49-F238E27FC236}">
                <a16:creationId xmlns:a16="http://schemas.microsoft.com/office/drawing/2014/main" id="{38FFA5EE-E9F0-24A7-A820-FC324BFF33F5}"/>
              </a:ext>
            </a:extLst>
          </p:cNvPr>
          <p:cNvSpPr txBox="1"/>
          <p:nvPr/>
        </p:nvSpPr>
        <p:spPr>
          <a:xfrm>
            <a:off x="4786312" y="1608773"/>
            <a:ext cx="5129213" cy="4199611"/>
          </a:xfrm>
          <a:prstGeom prst="rect">
            <a:avLst/>
          </a:prstGeom>
          <a:noFill/>
        </p:spPr>
        <p:txBody>
          <a:bodyPr wrap="square" rtlCol="0">
            <a:spAutoFit/>
          </a:bodyPr>
          <a:lstStyle/>
          <a:p>
            <a:pPr>
              <a:lnSpc>
                <a:spcPct val="150000"/>
              </a:lnSpc>
            </a:pPr>
            <a:r>
              <a:rPr lang="en-US" sz="2000" i="1" dirty="0"/>
              <a:t>Research Goals</a:t>
            </a:r>
          </a:p>
          <a:p>
            <a:pPr>
              <a:lnSpc>
                <a:spcPct val="150000"/>
              </a:lnSpc>
            </a:pPr>
            <a:r>
              <a:rPr lang="en-US" sz="2000" i="1" dirty="0"/>
              <a:t>Background </a:t>
            </a:r>
          </a:p>
          <a:p>
            <a:pPr>
              <a:lnSpc>
                <a:spcPct val="150000"/>
              </a:lnSpc>
            </a:pPr>
            <a:r>
              <a:rPr lang="en-US" sz="2000" i="1" dirty="0"/>
              <a:t>Empathize with Shoppers </a:t>
            </a:r>
          </a:p>
          <a:p>
            <a:pPr>
              <a:lnSpc>
                <a:spcPct val="150000"/>
              </a:lnSpc>
            </a:pPr>
            <a:r>
              <a:rPr lang="en-US" sz="2000" i="1" dirty="0"/>
              <a:t>Define Shopper Needs and Problems</a:t>
            </a:r>
          </a:p>
          <a:p>
            <a:pPr>
              <a:lnSpc>
                <a:spcPct val="150000"/>
              </a:lnSpc>
            </a:pPr>
            <a:r>
              <a:rPr lang="en-US" sz="2000" i="1" dirty="0"/>
              <a:t>Ideate Potential Solutions</a:t>
            </a:r>
          </a:p>
          <a:p>
            <a:pPr>
              <a:lnSpc>
                <a:spcPct val="150000"/>
              </a:lnSpc>
            </a:pPr>
            <a:r>
              <a:rPr lang="en-US" sz="2000" i="1" dirty="0"/>
              <a:t>Prototypes</a:t>
            </a:r>
          </a:p>
          <a:p>
            <a:pPr>
              <a:lnSpc>
                <a:spcPct val="150000"/>
              </a:lnSpc>
            </a:pPr>
            <a:r>
              <a:rPr lang="en-US" sz="2000" i="1" dirty="0"/>
              <a:t>     1. Scanning Experience </a:t>
            </a:r>
          </a:p>
          <a:p>
            <a:pPr>
              <a:lnSpc>
                <a:spcPct val="150000"/>
              </a:lnSpc>
            </a:pPr>
            <a:r>
              <a:rPr lang="en-US" sz="2000" i="1" dirty="0"/>
              <a:t>     2. Signal Lights</a:t>
            </a:r>
          </a:p>
          <a:p>
            <a:pPr>
              <a:lnSpc>
                <a:spcPct val="150000"/>
              </a:lnSpc>
            </a:pPr>
            <a:r>
              <a:rPr lang="en-US" sz="2000" i="1" dirty="0"/>
              <a:t>Considerations </a:t>
            </a:r>
          </a:p>
        </p:txBody>
      </p:sp>
    </p:spTree>
    <p:extLst>
      <p:ext uri="{BB962C8B-B14F-4D97-AF65-F5344CB8AC3E}">
        <p14:creationId xmlns:p14="http://schemas.microsoft.com/office/powerpoint/2010/main" val="10318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DF8B25-0ADF-1ADD-BD41-5B90D9637D93}"/>
              </a:ext>
            </a:extLst>
          </p:cNvPr>
          <p:cNvSpPr>
            <a:spLocks noGrp="1"/>
          </p:cNvSpPr>
          <p:nvPr>
            <p:ph type="title"/>
          </p:nvPr>
        </p:nvSpPr>
        <p:spPr>
          <a:xfrm>
            <a:off x="347470" y="458982"/>
            <a:ext cx="6858000" cy="488859"/>
          </a:xfrm>
        </p:spPr>
        <p:txBody>
          <a:bodyPr/>
          <a:lstStyle/>
          <a:p>
            <a:r>
              <a:rPr lang="en-US" dirty="0"/>
              <a:t>Research Goals</a:t>
            </a:r>
          </a:p>
        </p:txBody>
      </p:sp>
      <p:pic>
        <p:nvPicPr>
          <p:cNvPr id="48" name="Picture Placeholder 47" descr="A bowl of food with purple vegetables">
            <a:extLst>
              <a:ext uri="{FF2B5EF4-FFF2-40B4-BE49-F238E27FC236}">
                <a16:creationId xmlns:a16="http://schemas.microsoft.com/office/drawing/2014/main" id="{BA70B016-1833-68FE-93AB-996E91399DB9}"/>
              </a:ext>
            </a:extLst>
          </p:cNvPr>
          <p:cNvPicPr>
            <a:picLocks noGrp="1" noChangeAspect="1"/>
          </p:cNvPicPr>
          <p:nvPr>
            <p:ph type="pic" sz="quarter" idx="17"/>
          </p:nvPr>
        </p:nvPicPr>
        <p:blipFill rotWithShape="1">
          <a:blip r:embed="rId2"/>
          <a:srcRect l="40" t="8016" r="40" b="8016"/>
          <a:stretch/>
        </p:blipFill>
        <p:spPr>
          <a:xfrm>
            <a:off x="7465858" y="0"/>
            <a:ext cx="4726142" cy="6858000"/>
          </a:xfrm>
        </p:spPr>
      </p:pic>
      <p:sp>
        <p:nvSpPr>
          <p:cNvPr id="6" name="Text Placeholder 5">
            <a:extLst>
              <a:ext uri="{FF2B5EF4-FFF2-40B4-BE49-F238E27FC236}">
                <a16:creationId xmlns:a16="http://schemas.microsoft.com/office/drawing/2014/main" id="{1D203055-6DF4-BCD2-77BD-F79204FFDCC7}"/>
              </a:ext>
            </a:extLst>
          </p:cNvPr>
          <p:cNvSpPr>
            <a:spLocks noGrp="1"/>
          </p:cNvSpPr>
          <p:nvPr>
            <p:ph type="body" sz="half" idx="11"/>
          </p:nvPr>
        </p:nvSpPr>
        <p:spPr>
          <a:xfrm>
            <a:off x="341376" y="4658142"/>
            <a:ext cx="3291840" cy="365760"/>
          </a:xfrm>
        </p:spPr>
        <p:txBody>
          <a:bodyPr/>
          <a:lstStyle/>
          <a:p>
            <a:r>
              <a:rPr lang="en-US" dirty="0">
                <a:solidFill>
                  <a:schemeClr val="bg2">
                    <a:lumMod val="25000"/>
                  </a:schemeClr>
                </a:solidFill>
              </a:rPr>
              <a:t>METHODOLOGY</a:t>
            </a:r>
          </a:p>
        </p:txBody>
      </p:sp>
      <p:sp>
        <p:nvSpPr>
          <p:cNvPr id="14" name="Text Placeholder 13">
            <a:extLst>
              <a:ext uri="{FF2B5EF4-FFF2-40B4-BE49-F238E27FC236}">
                <a16:creationId xmlns:a16="http://schemas.microsoft.com/office/drawing/2014/main" id="{D31DF342-31F8-B6F5-86E4-DE864A8F83FE}"/>
              </a:ext>
            </a:extLst>
          </p:cNvPr>
          <p:cNvSpPr>
            <a:spLocks noGrp="1"/>
          </p:cNvSpPr>
          <p:nvPr>
            <p:ph type="body" sz="half" idx="12"/>
          </p:nvPr>
        </p:nvSpPr>
        <p:spPr>
          <a:xfrm>
            <a:off x="1523766" y="1161442"/>
            <a:ext cx="5050696" cy="1671956"/>
          </a:xfrm>
        </p:spPr>
        <p:txBody>
          <a:bodyPr/>
          <a:lstStyle/>
          <a:p>
            <a:pPr marL="0" indent="0">
              <a:lnSpc>
                <a:spcPct val="100000"/>
              </a:lnSpc>
              <a:buNone/>
            </a:pPr>
            <a:r>
              <a:rPr lang="en-US" sz="2000" b="1" dirty="0">
                <a:solidFill>
                  <a:srgbClr val="E74645"/>
                </a:solidFill>
                <a:latin typeface="Abadi" panose="020F0502020204030204" pitchFamily="34" charset="0"/>
              </a:rPr>
              <a:t>1. UNDERSTAND SHOPPER NEEDS</a:t>
            </a:r>
          </a:p>
          <a:p>
            <a:pPr marL="0" indent="0">
              <a:lnSpc>
                <a:spcPct val="100000"/>
              </a:lnSpc>
              <a:buNone/>
            </a:pPr>
            <a:r>
              <a:rPr lang="en-US" sz="2000" b="1" dirty="0">
                <a:solidFill>
                  <a:srgbClr val="FB7857"/>
                </a:solidFill>
                <a:latin typeface="Abadi" panose="020F0502020204030204" pitchFamily="34" charset="0"/>
              </a:rPr>
              <a:t>2. DEFINE SELF-CHECKOUT ISSUES</a:t>
            </a:r>
          </a:p>
          <a:p>
            <a:pPr marL="0" indent="0">
              <a:lnSpc>
                <a:spcPct val="100000"/>
              </a:lnSpc>
              <a:buNone/>
            </a:pPr>
            <a:r>
              <a:rPr lang="en-US" sz="2000" b="1" dirty="0">
                <a:solidFill>
                  <a:srgbClr val="FBCE60"/>
                </a:solidFill>
                <a:latin typeface="Abadi" panose="020F0502020204030204" pitchFamily="34" charset="0"/>
              </a:rPr>
              <a:t>3. IDEATE POTENTIAL SOLUTIONS</a:t>
            </a:r>
          </a:p>
          <a:p>
            <a:pPr marL="0" indent="0">
              <a:lnSpc>
                <a:spcPct val="100000"/>
              </a:lnSpc>
              <a:buNone/>
            </a:pPr>
            <a:r>
              <a:rPr lang="en-US" sz="2000" b="1" dirty="0">
                <a:solidFill>
                  <a:srgbClr val="1AC0C6"/>
                </a:solidFill>
                <a:latin typeface="Abadi" panose="020F0502020204030204" pitchFamily="34" charset="0"/>
              </a:rPr>
              <a:t>4. CREATE SOLUTION PROTOTYPES</a:t>
            </a:r>
          </a:p>
          <a:p>
            <a:pPr marL="0" indent="0">
              <a:lnSpc>
                <a:spcPct val="100000"/>
              </a:lnSpc>
              <a:buNone/>
            </a:pPr>
            <a:r>
              <a:rPr lang="en-US" sz="2000" dirty="0">
                <a:latin typeface="+mj-lt"/>
              </a:rPr>
              <a:t> </a:t>
            </a:r>
          </a:p>
          <a:p>
            <a:pPr marL="0" indent="0">
              <a:buNone/>
            </a:pPr>
            <a:endParaRPr lang="en-US" sz="2000" dirty="0">
              <a:latin typeface="+mj-lt"/>
            </a:endParaRPr>
          </a:p>
        </p:txBody>
      </p:sp>
      <p:sp>
        <p:nvSpPr>
          <p:cNvPr id="24" name="Text Placeholder 13">
            <a:extLst>
              <a:ext uri="{FF2B5EF4-FFF2-40B4-BE49-F238E27FC236}">
                <a16:creationId xmlns:a16="http://schemas.microsoft.com/office/drawing/2014/main" id="{D71F2129-654B-0C36-B6D4-17B48FBE668E}"/>
              </a:ext>
            </a:extLst>
          </p:cNvPr>
          <p:cNvSpPr txBox="1">
            <a:spLocks/>
          </p:cNvSpPr>
          <p:nvPr/>
        </p:nvSpPr>
        <p:spPr>
          <a:xfrm>
            <a:off x="341376" y="5056154"/>
            <a:ext cx="3291840" cy="1436086"/>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None/>
            </a:pPr>
            <a:r>
              <a:rPr lang="en-US" sz="1400" dirty="0">
                <a:solidFill>
                  <a:schemeClr val="bg2">
                    <a:lumMod val="25000"/>
                  </a:schemeClr>
                </a:solidFill>
                <a:latin typeface="+mj-lt"/>
              </a:rPr>
              <a:t>Through observation and empathy interviews, an understanding of the perceptions towards self-checkout is obtained. Random sampling and convenience sampling are applied. Random sampling is a generalized way of selecting participants where participants have equal </a:t>
            </a:r>
          </a:p>
        </p:txBody>
      </p:sp>
      <p:sp>
        <p:nvSpPr>
          <p:cNvPr id="25" name="Text Placeholder 5">
            <a:extLst>
              <a:ext uri="{FF2B5EF4-FFF2-40B4-BE49-F238E27FC236}">
                <a16:creationId xmlns:a16="http://schemas.microsoft.com/office/drawing/2014/main" id="{1EDE8CA4-AE1D-3495-A540-CFE26A02648E}"/>
              </a:ext>
            </a:extLst>
          </p:cNvPr>
          <p:cNvSpPr txBox="1">
            <a:spLocks/>
          </p:cNvSpPr>
          <p:nvPr/>
        </p:nvSpPr>
        <p:spPr>
          <a:xfrm>
            <a:off x="341376" y="3065022"/>
            <a:ext cx="329184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lumMod val="85000"/>
                    <a:lumOff val="15000"/>
                  </a:schemeClr>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SELF-CHECKOUT KIOSKS</a:t>
            </a:r>
          </a:p>
        </p:txBody>
      </p:sp>
      <p:sp>
        <p:nvSpPr>
          <p:cNvPr id="32" name="Text Placeholder 13">
            <a:extLst>
              <a:ext uri="{FF2B5EF4-FFF2-40B4-BE49-F238E27FC236}">
                <a16:creationId xmlns:a16="http://schemas.microsoft.com/office/drawing/2014/main" id="{865049C7-0BCC-F97D-1F24-890C62587BB8}"/>
              </a:ext>
            </a:extLst>
          </p:cNvPr>
          <p:cNvSpPr txBox="1">
            <a:spLocks/>
          </p:cNvSpPr>
          <p:nvPr/>
        </p:nvSpPr>
        <p:spPr>
          <a:xfrm>
            <a:off x="341376" y="3448580"/>
            <a:ext cx="3291840"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Font typeface="Arial" panose="020B0604020202020204" pitchFamily="34" charset="0"/>
              <a:buNone/>
            </a:pPr>
            <a:r>
              <a:rPr lang="en-US" sz="1400" dirty="0">
                <a:solidFill>
                  <a:schemeClr val="bg2">
                    <a:lumMod val="25000"/>
                  </a:schemeClr>
                </a:solidFill>
                <a:latin typeface="+mj-lt"/>
              </a:rPr>
              <a:t>Self-checkout machines were first used in  Atlanta, in July 1986</a:t>
            </a:r>
            <a:r>
              <a:rPr lang="en-US" sz="1400" baseline="30000" dirty="0">
                <a:solidFill>
                  <a:schemeClr val="bg2">
                    <a:lumMod val="25000"/>
                  </a:schemeClr>
                </a:solidFill>
                <a:latin typeface="+mj-lt"/>
              </a:rPr>
              <a:t>[1]</a:t>
            </a:r>
            <a:r>
              <a:rPr lang="en-US" sz="1400" dirty="0">
                <a:solidFill>
                  <a:schemeClr val="bg2">
                    <a:lumMod val="25000"/>
                  </a:schemeClr>
                </a:solidFill>
                <a:latin typeface="+mj-lt"/>
              </a:rPr>
              <a:t>. This was a revolutionary innovation for retail stores.</a:t>
            </a:r>
          </a:p>
          <a:p>
            <a:pPr marL="0" indent="0" algn="just">
              <a:buFont typeface="Arial" panose="020B0604020202020204" pitchFamily="34" charset="0"/>
              <a:buNone/>
            </a:pPr>
            <a:r>
              <a:rPr lang="en-US" sz="1400" dirty="0">
                <a:solidFill>
                  <a:schemeClr val="bg2">
                    <a:lumMod val="25000"/>
                  </a:schemeClr>
                </a:solidFill>
                <a:latin typeface="+mj-lt"/>
              </a:rPr>
              <a:t>The current installation cost of a standard 4-set kiosk is $125,000</a:t>
            </a:r>
            <a:r>
              <a:rPr lang="en-US" sz="1400" baseline="30000" dirty="0">
                <a:solidFill>
                  <a:schemeClr val="bg2">
                    <a:lumMod val="25000"/>
                  </a:schemeClr>
                </a:solidFill>
                <a:latin typeface="+mj-lt"/>
              </a:rPr>
              <a:t>[2]</a:t>
            </a:r>
            <a:r>
              <a:rPr lang="en-US" sz="1400" dirty="0">
                <a:solidFill>
                  <a:schemeClr val="bg2">
                    <a:lumMod val="25000"/>
                  </a:schemeClr>
                </a:solidFill>
                <a:latin typeface="+mj-lt"/>
              </a:rPr>
              <a:t>. </a:t>
            </a:r>
          </a:p>
        </p:txBody>
      </p:sp>
      <p:sp>
        <p:nvSpPr>
          <p:cNvPr id="34" name="Text Placeholder 33">
            <a:extLst>
              <a:ext uri="{FF2B5EF4-FFF2-40B4-BE49-F238E27FC236}">
                <a16:creationId xmlns:a16="http://schemas.microsoft.com/office/drawing/2014/main" id="{2428F6A2-AE37-DC43-8155-38E83D409FA5}"/>
              </a:ext>
            </a:extLst>
          </p:cNvPr>
          <p:cNvSpPr>
            <a:spLocks noGrp="1"/>
          </p:cNvSpPr>
          <p:nvPr>
            <p:ph type="body" sz="half" idx="15"/>
          </p:nvPr>
        </p:nvSpPr>
        <p:spPr>
          <a:xfrm>
            <a:off x="347470" y="6492240"/>
            <a:ext cx="6821424" cy="365760"/>
          </a:xfrm>
        </p:spPr>
        <p:txBody>
          <a:bodyPr/>
          <a:lstStyle/>
          <a:p>
            <a:r>
              <a:rPr lang="en-US" dirty="0"/>
              <a:t>Source: [1] </a:t>
            </a:r>
            <a:r>
              <a:rPr lang="en-US" dirty="0">
                <a:hlinkClick r:id="rId3"/>
              </a:rPr>
              <a:t>Erply</a:t>
            </a:r>
            <a:r>
              <a:rPr lang="en-US" dirty="0"/>
              <a:t>, [2] </a:t>
            </a:r>
            <a:r>
              <a:rPr lang="en-US" dirty="0">
                <a:hlinkClick r:id="rId4"/>
              </a:rPr>
              <a:t>The Atlantic</a:t>
            </a:r>
            <a:endParaRPr lang="en-US" dirty="0"/>
          </a:p>
          <a:p>
            <a:endParaRPr lang="en-US" dirty="0"/>
          </a:p>
        </p:txBody>
      </p:sp>
      <p:sp>
        <p:nvSpPr>
          <p:cNvPr id="36" name="TextBox 35">
            <a:extLst>
              <a:ext uri="{FF2B5EF4-FFF2-40B4-BE49-F238E27FC236}">
                <a16:creationId xmlns:a16="http://schemas.microsoft.com/office/drawing/2014/main" id="{E6E8AA42-383C-803F-FB72-644745F39E3C}"/>
              </a:ext>
            </a:extLst>
          </p:cNvPr>
          <p:cNvSpPr txBox="1"/>
          <p:nvPr/>
        </p:nvSpPr>
        <p:spPr>
          <a:xfrm>
            <a:off x="3829490" y="3429748"/>
            <a:ext cx="3291840" cy="3427218"/>
          </a:xfrm>
          <a:prstGeom prst="rect">
            <a:avLst/>
          </a:prstGeom>
        </p:spPr>
        <p:txBody>
          <a:bodyPr vert="horz" lIns="91440" tIns="45720" rIns="91440" bIns="45720" numCol="1" rtlCol="0">
            <a:noAutofit/>
          </a:bodyPr>
          <a:lstStyle>
            <a:defPPr>
              <a:defRPr lang="en-US"/>
            </a:defPPr>
            <a:lvl1pPr indent="0">
              <a:lnSpc>
                <a:spcPts val="1400"/>
              </a:lnSpc>
              <a:spcBef>
                <a:spcPts val="0"/>
              </a:spcBef>
              <a:spcAft>
                <a:spcPts val="700"/>
              </a:spcAft>
              <a:buFont typeface="Arial" panose="020B0604020202020204" pitchFamily="34" charset="0"/>
              <a:buNone/>
              <a:tabLst/>
              <a:defRPr sz="1400">
                <a:solidFill>
                  <a:schemeClr val="tx1">
                    <a:lumMod val="85000"/>
                    <a:lumOff val="15000"/>
                  </a:schemeClr>
                </a:solidFill>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pPr algn="just"/>
            <a:r>
              <a:rPr lang="en-US" dirty="0">
                <a:solidFill>
                  <a:schemeClr val="bg2">
                    <a:lumMod val="25000"/>
                  </a:schemeClr>
                </a:solidFill>
                <a:latin typeface="+mj-lt"/>
              </a:rPr>
              <a:t>chances of being selected. On the other hand, convenience sampling is choosing participants who are close to me, like my classmates and friends. </a:t>
            </a:r>
          </a:p>
          <a:p>
            <a:pPr algn="just"/>
            <a:r>
              <a:rPr lang="en-US" dirty="0">
                <a:solidFill>
                  <a:schemeClr val="bg2">
                    <a:lumMod val="25000"/>
                  </a:schemeClr>
                </a:solidFill>
                <a:latin typeface="+mj-lt"/>
              </a:rPr>
              <a:t>The research is divided into two parts, with 146 </a:t>
            </a:r>
            <a:r>
              <a:rPr lang="en-US" dirty="0" err="1">
                <a:solidFill>
                  <a:schemeClr val="bg2">
                    <a:lumMod val="25000"/>
                  </a:schemeClr>
                </a:solidFill>
                <a:latin typeface="+mj-lt"/>
              </a:rPr>
              <a:t>Provigo</a:t>
            </a:r>
            <a:r>
              <a:rPr lang="en-US" dirty="0">
                <a:solidFill>
                  <a:schemeClr val="bg2">
                    <a:lumMod val="25000"/>
                  </a:schemeClr>
                </a:solidFill>
                <a:latin typeface="+mj-lt"/>
              </a:rPr>
              <a:t> shoppers and 9 participants who were interviewed both in focus groups and individually.</a:t>
            </a:r>
          </a:p>
          <a:p>
            <a:pPr algn="just"/>
            <a:r>
              <a:rPr lang="en-US" dirty="0">
                <a:solidFill>
                  <a:schemeClr val="bg2">
                    <a:lumMod val="25000"/>
                  </a:schemeClr>
                </a:solidFill>
                <a:latin typeface="+mj-lt"/>
              </a:rPr>
              <a:t>The time of the observation was Saturday January 27, 2024 between 15:12 and 16:46. This time was strategically chosen, because according to Google, it is the busiest time for this particular </a:t>
            </a:r>
            <a:r>
              <a:rPr lang="en-US" dirty="0" err="1">
                <a:solidFill>
                  <a:schemeClr val="bg2">
                    <a:lumMod val="25000"/>
                  </a:schemeClr>
                </a:solidFill>
                <a:latin typeface="+mj-lt"/>
              </a:rPr>
              <a:t>Provigo</a:t>
            </a:r>
            <a:r>
              <a:rPr lang="en-US" dirty="0">
                <a:solidFill>
                  <a:schemeClr val="bg2">
                    <a:lumMod val="25000"/>
                  </a:schemeClr>
                </a:solidFill>
                <a:latin typeface="+mj-lt"/>
              </a:rPr>
              <a:t> grocery store.</a:t>
            </a:r>
          </a:p>
          <a:p>
            <a:pPr algn="just"/>
            <a:endParaRPr lang="en-US" dirty="0">
              <a:solidFill>
                <a:schemeClr val="bg2">
                  <a:lumMod val="25000"/>
                </a:schemeClr>
              </a:solidFill>
              <a:latin typeface="+mj-lt"/>
            </a:endParaRPr>
          </a:p>
        </p:txBody>
      </p:sp>
      <p:pic>
        <p:nvPicPr>
          <p:cNvPr id="42" name="Picture 41" descr="A graph with blue and red lines&#10;&#10;Description automatically generated">
            <a:extLst>
              <a:ext uri="{FF2B5EF4-FFF2-40B4-BE49-F238E27FC236}">
                <a16:creationId xmlns:a16="http://schemas.microsoft.com/office/drawing/2014/main" id="{4C6EDAA7-BD02-63D2-0EFB-F7D2D50E87FB}"/>
              </a:ext>
            </a:extLst>
          </p:cNvPr>
          <p:cNvPicPr>
            <a:picLocks noChangeAspect="1"/>
          </p:cNvPicPr>
          <p:nvPr/>
        </p:nvPicPr>
        <p:blipFill>
          <a:blip r:embed="rId5"/>
          <a:stretch>
            <a:fillRect/>
          </a:stretch>
        </p:blipFill>
        <p:spPr>
          <a:xfrm>
            <a:off x="7877100" y="3935600"/>
            <a:ext cx="3903657" cy="2176604"/>
          </a:xfrm>
          <a:prstGeom prst="rect">
            <a:avLst/>
          </a:prstGeom>
        </p:spPr>
      </p:pic>
      <p:sp>
        <p:nvSpPr>
          <p:cNvPr id="43" name="Slide Number Placeholder 3">
            <a:extLst>
              <a:ext uri="{FF2B5EF4-FFF2-40B4-BE49-F238E27FC236}">
                <a16:creationId xmlns:a16="http://schemas.microsoft.com/office/drawing/2014/main" id="{D247930A-B6D0-4C18-8FD7-5A60C50BD1DA}"/>
              </a:ext>
            </a:extLst>
          </p:cNvPr>
          <p:cNvSpPr>
            <a:spLocks noGrp="1"/>
          </p:cNvSpPr>
          <p:nvPr>
            <p:ph type="sldNum" sz="quarter" idx="4"/>
          </p:nvPr>
        </p:nvSpPr>
        <p:spPr>
          <a:xfrm>
            <a:off x="11266370" y="6061039"/>
            <a:ext cx="457200" cy="385480"/>
          </a:xfrm>
        </p:spPr>
        <p:txBody>
          <a:bodyPr/>
          <a:lstStyle/>
          <a:p>
            <a:r>
              <a:rPr lang="en-US" dirty="0">
                <a:solidFill>
                  <a:schemeClr val="bg1"/>
                </a:solidFill>
              </a:rPr>
              <a:t>1</a:t>
            </a:r>
          </a:p>
        </p:txBody>
      </p:sp>
    </p:spTree>
    <p:extLst>
      <p:ext uri="{BB962C8B-B14F-4D97-AF65-F5344CB8AC3E}">
        <p14:creationId xmlns:p14="http://schemas.microsoft.com/office/powerpoint/2010/main" val="659870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ext Placeholder 127">
            <a:extLst>
              <a:ext uri="{FF2B5EF4-FFF2-40B4-BE49-F238E27FC236}">
                <a16:creationId xmlns:a16="http://schemas.microsoft.com/office/drawing/2014/main" id="{DB79F15A-2267-4807-5866-B20FEE6210C3}"/>
              </a:ext>
            </a:extLst>
          </p:cNvPr>
          <p:cNvSpPr>
            <a:spLocks noGrp="1"/>
          </p:cNvSpPr>
          <p:nvPr>
            <p:ph type="body" sz="quarter" idx="18"/>
          </p:nvPr>
        </p:nvSpPr>
        <p:spPr>
          <a:xfrm>
            <a:off x="341376" y="1451168"/>
            <a:ext cx="3987737" cy="705996"/>
          </a:xfrm>
        </p:spPr>
        <p:txBody>
          <a:bodyPr>
            <a:noAutofit/>
          </a:bodyPr>
          <a:lstStyle/>
          <a:p>
            <a:pPr algn="just"/>
            <a:r>
              <a:rPr lang="en-CA" altLang="zh-CN" sz="1400" dirty="0">
                <a:latin typeface="+mj-lt"/>
              </a:rPr>
              <a:t>During the observation timeframe, there were 146 customers, of which 96 were shopping alone. The number of males and females are proportionate.</a:t>
            </a:r>
          </a:p>
          <a:p>
            <a:pPr algn="just"/>
            <a:r>
              <a:rPr lang="en-CA" altLang="zh-CN" sz="1400" dirty="0">
                <a:latin typeface="+mj-lt"/>
              </a:rPr>
              <a:t> </a:t>
            </a:r>
          </a:p>
          <a:p>
            <a:pPr algn="just"/>
            <a:endParaRPr lang="en-CA" sz="1400" dirty="0">
              <a:latin typeface="+mj-lt"/>
            </a:endParaRPr>
          </a:p>
          <a:p>
            <a:pPr algn="just"/>
            <a:endParaRPr lang="en-US" sz="1400" dirty="0">
              <a:latin typeface="+mj-lt"/>
            </a:endParaRPr>
          </a:p>
          <a:p>
            <a:pPr algn="just"/>
            <a:endParaRPr lang="en-US" sz="1400" dirty="0">
              <a:latin typeface="+mj-lt"/>
            </a:endParaRPr>
          </a:p>
        </p:txBody>
      </p:sp>
      <p:sp>
        <p:nvSpPr>
          <p:cNvPr id="41" name="TextBox 40">
            <a:extLst>
              <a:ext uri="{FF2B5EF4-FFF2-40B4-BE49-F238E27FC236}">
                <a16:creationId xmlns:a16="http://schemas.microsoft.com/office/drawing/2014/main" id="{2464D2A2-6677-EC6E-1879-083AC7E1AAF2}"/>
              </a:ext>
            </a:extLst>
          </p:cNvPr>
          <p:cNvSpPr txBox="1"/>
          <p:nvPr/>
        </p:nvSpPr>
        <p:spPr>
          <a:xfrm>
            <a:off x="328124" y="1092156"/>
            <a:ext cx="4751881"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r>
              <a:rPr lang="en-US" dirty="0"/>
              <a:t>DEMOGRAPHY</a:t>
            </a:r>
          </a:p>
        </p:txBody>
      </p:sp>
      <p:pic>
        <p:nvPicPr>
          <p:cNvPr id="49" name="Graphic 48" descr="Man with solid fill">
            <a:extLst>
              <a:ext uri="{FF2B5EF4-FFF2-40B4-BE49-F238E27FC236}">
                <a16:creationId xmlns:a16="http://schemas.microsoft.com/office/drawing/2014/main" id="{6C155DF3-5650-3007-1B88-00195AA323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9774" y="5302630"/>
            <a:ext cx="914400" cy="914400"/>
          </a:xfrm>
          <a:prstGeom prst="rect">
            <a:avLst/>
          </a:prstGeom>
        </p:spPr>
      </p:pic>
      <p:pic>
        <p:nvPicPr>
          <p:cNvPr id="51" name="Graphic 50" descr="Woman with solid fill">
            <a:extLst>
              <a:ext uri="{FF2B5EF4-FFF2-40B4-BE49-F238E27FC236}">
                <a16:creationId xmlns:a16="http://schemas.microsoft.com/office/drawing/2014/main" id="{43A1D217-7DBC-68AF-DC34-DA7530226AC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59943" y="5302630"/>
            <a:ext cx="914400" cy="914400"/>
          </a:xfrm>
          <a:prstGeom prst="rect">
            <a:avLst/>
          </a:prstGeom>
        </p:spPr>
      </p:pic>
      <p:pic>
        <p:nvPicPr>
          <p:cNvPr id="56" name="Picture 55" descr="A graph of a customer age&#10;&#10;Description automatically generated">
            <a:extLst>
              <a:ext uri="{FF2B5EF4-FFF2-40B4-BE49-F238E27FC236}">
                <a16:creationId xmlns:a16="http://schemas.microsoft.com/office/drawing/2014/main" id="{BCCBC1F2-71E3-95B9-EB3F-386E54F2A495}"/>
              </a:ext>
            </a:extLst>
          </p:cNvPr>
          <p:cNvPicPr>
            <a:picLocks noChangeAspect="1"/>
          </p:cNvPicPr>
          <p:nvPr/>
        </p:nvPicPr>
        <p:blipFill>
          <a:blip r:embed="rId7"/>
          <a:stretch>
            <a:fillRect/>
          </a:stretch>
        </p:blipFill>
        <p:spPr>
          <a:xfrm>
            <a:off x="509502" y="2369492"/>
            <a:ext cx="3219536" cy="2487129"/>
          </a:xfrm>
          <a:prstGeom prst="rect">
            <a:avLst/>
          </a:prstGeom>
        </p:spPr>
      </p:pic>
      <p:sp>
        <p:nvSpPr>
          <p:cNvPr id="57" name="Text Placeholder 127">
            <a:extLst>
              <a:ext uri="{FF2B5EF4-FFF2-40B4-BE49-F238E27FC236}">
                <a16:creationId xmlns:a16="http://schemas.microsoft.com/office/drawing/2014/main" id="{C312C2DD-2BB1-AFA5-697F-3B213FBF1746}"/>
              </a:ext>
            </a:extLst>
          </p:cNvPr>
          <p:cNvSpPr txBox="1">
            <a:spLocks/>
          </p:cNvSpPr>
          <p:nvPr/>
        </p:nvSpPr>
        <p:spPr>
          <a:xfrm>
            <a:off x="2779722" y="5382118"/>
            <a:ext cx="1537031" cy="81019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altLang="zh-CN" sz="3000" dirty="0">
                <a:latin typeface="Abadi MT Condensed Light" panose="020B0306030101010103" pitchFamily="34" charset="77"/>
              </a:rPr>
              <a:t>25%</a:t>
            </a:r>
            <a:r>
              <a:rPr lang="en-CA" altLang="zh-CN" sz="1400" dirty="0">
                <a:latin typeface="Abadi MT Condensed Light" panose="020B0306030101010103" pitchFamily="34" charset="77"/>
              </a:rPr>
              <a:t> women had self-checkout issues</a:t>
            </a:r>
          </a:p>
          <a:p>
            <a:r>
              <a:rPr lang="en-CA" altLang="zh-CN" sz="1400" dirty="0">
                <a:latin typeface="Abadi MT Condensed Light" panose="020B0306030101010103" pitchFamily="34" charset="77"/>
              </a:rPr>
              <a:t> </a:t>
            </a:r>
          </a:p>
          <a:p>
            <a:endParaRPr lang="en-CA" sz="1400" dirty="0">
              <a:latin typeface="Abadi MT Condensed Light" panose="020B0306030101010103" pitchFamily="34" charset="77"/>
            </a:endParaRPr>
          </a:p>
          <a:p>
            <a:endParaRPr lang="en-US" sz="1400" dirty="0">
              <a:latin typeface="Abadi MT Condensed Light" panose="020B0306030101010103" pitchFamily="34" charset="77"/>
            </a:endParaRPr>
          </a:p>
          <a:p>
            <a:endParaRPr lang="en-US" sz="1400" dirty="0"/>
          </a:p>
        </p:txBody>
      </p:sp>
      <p:sp>
        <p:nvSpPr>
          <p:cNvPr id="58" name="Text Placeholder 127">
            <a:extLst>
              <a:ext uri="{FF2B5EF4-FFF2-40B4-BE49-F238E27FC236}">
                <a16:creationId xmlns:a16="http://schemas.microsoft.com/office/drawing/2014/main" id="{74541ED7-411D-F7FA-18DD-4D3B41DA5222}"/>
              </a:ext>
            </a:extLst>
          </p:cNvPr>
          <p:cNvSpPr txBox="1">
            <a:spLocks/>
          </p:cNvSpPr>
          <p:nvPr/>
        </p:nvSpPr>
        <p:spPr>
          <a:xfrm>
            <a:off x="910430" y="5406832"/>
            <a:ext cx="1460873" cy="70599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altLang="zh-CN" sz="3000" dirty="0">
                <a:latin typeface="Abadi MT Condensed Light" panose="020B0306030101010103" pitchFamily="34" charset="77"/>
              </a:rPr>
              <a:t>32% </a:t>
            </a:r>
            <a:r>
              <a:rPr lang="en-CA" altLang="zh-CN" sz="1400" dirty="0">
                <a:latin typeface="Abadi MT Condensed Light" panose="020B0306030101010103" pitchFamily="34" charset="77"/>
              </a:rPr>
              <a:t>men had self-checkout issues</a:t>
            </a:r>
          </a:p>
          <a:p>
            <a:r>
              <a:rPr lang="en-CA" altLang="zh-CN" sz="1400" dirty="0">
                <a:latin typeface="Abadi MT Condensed Light" panose="020B0306030101010103" pitchFamily="34" charset="77"/>
              </a:rPr>
              <a:t> </a:t>
            </a:r>
          </a:p>
          <a:p>
            <a:endParaRPr lang="en-CA" sz="1400" dirty="0">
              <a:latin typeface="Abadi MT Condensed Light" panose="020B0306030101010103" pitchFamily="34" charset="77"/>
            </a:endParaRPr>
          </a:p>
          <a:p>
            <a:endParaRPr lang="en-US" sz="1400" dirty="0">
              <a:latin typeface="Abadi MT Condensed Light" panose="020B0306030101010103" pitchFamily="34" charset="77"/>
            </a:endParaRPr>
          </a:p>
          <a:p>
            <a:endParaRPr lang="en-US" sz="1400" dirty="0"/>
          </a:p>
        </p:txBody>
      </p:sp>
      <p:sp>
        <p:nvSpPr>
          <p:cNvPr id="59" name="Title 2">
            <a:extLst>
              <a:ext uri="{FF2B5EF4-FFF2-40B4-BE49-F238E27FC236}">
                <a16:creationId xmlns:a16="http://schemas.microsoft.com/office/drawing/2014/main" id="{6ABBFCFC-3C45-FBB9-6C70-8A58BD90D269}"/>
              </a:ext>
            </a:extLst>
          </p:cNvPr>
          <p:cNvSpPr txBox="1">
            <a:spLocks/>
          </p:cNvSpPr>
          <p:nvPr/>
        </p:nvSpPr>
        <p:spPr>
          <a:xfrm>
            <a:off x="347470" y="458982"/>
            <a:ext cx="6858000" cy="488859"/>
          </a:xfrm>
          <a:prstGeom prst="rect">
            <a:avLst/>
          </a:prstGeom>
        </p:spPr>
        <p:txBody>
          <a:bodyPr vert="horz" lIns="91440" tIns="0" rIns="91440" bIns="0" rtlCol="0" anchor="t" anchorCtr="0">
            <a:noAutofit/>
          </a:bodyPr>
          <a:lstStyle>
            <a:lvl1pPr algn="l" defTabSz="914400" rtl="0" eaLnBrk="1" latinLnBrk="0" hangingPunct="1">
              <a:lnSpc>
                <a:spcPct val="90000"/>
              </a:lnSpc>
              <a:spcBef>
                <a:spcPct val="0"/>
              </a:spcBef>
              <a:buNone/>
              <a:defRPr sz="3800" kern="1200">
                <a:solidFill>
                  <a:schemeClr val="tx1">
                    <a:lumMod val="85000"/>
                    <a:lumOff val="15000"/>
                  </a:schemeClr>
                </a:solidFill>
                <a:latin typeface="+mj-lt"/>
                <a:ea typeface="+mj-ea"/>
                <a:cs typeface="+mj-cs"/>
              </a:defRPr>
            </a:lvl1pPr>
          </a:lstStyle>
          <a:p>
            <a:r>
              <a:rPr lang="en-US" dirty="0"/>
              <a:t>Empathize with Shoppers</a:t>
            </a:r>
          </a:p>
        </p:txBody>
      </p:sp>
      <p:sp>
        <p:nvSpPr>
          <p:cNvPr id="66" name="Text Placeholder 13">
            <a:extLst>
              <a:ext uri="{FF2B5EF4-FFF2-40B4-BE49-F238E27FC236}">
                <a16:creationId xmlns:a16="http://schemas.microsoft.com/office/drawing/2014/main" id="{3A925279-C3CC-27BA-5AB7-0BD44EBFD304}"/>
              </a:ext>
            </a:extLst>
          </p:cNvPr>
          <p:cNvSpPr txBox="1">
            <a:spLocks/>
          </p:cNvSpPr>
          <p:nvPr/>
        </p:nvSpPr>
        <p:spPr>
          <a:xfrm>
            <a:off x="4536856" y="1451168"/>
            <a:ext cx="3706553" cy="4167754"/>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Font typeface="Arial" panose="020B0604020202020204" pitchFamily="34" charset="0"/>
              <a:buNone/>
            </a:pPr>
            <a:r>
              <a:rPr lang="en-US" sz="1400" dirty="0">
                <a:solidFill>
                  <a:schemeClr val="bg2">
                    <a:lumMod val="25000"/>
                  </a:schemeClr>
                </a:solidFill>
                <a:latin typeface="+mj-lt"/>
              </a:rPr>
              <a:t>66% of the customers used 1 bag, 24% used 0, and 10% used 2 bags. This shows that shoppers using self-checkout usually buy moderate to few items.</a:t>
            </a: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r>
              <a:rPr lang="en-US" sz="1400" dirty="0">
                <a:solidFill>
                  <a:schemeClr val="bg2">
                    <a:lumMod val="25000"/>
                  </a:schemeClr>
                </a:solidFill>
                <a:latin typeface="+mj-lt"/>
              </a:rPr>
              <a:t>With respect to convenience, interviewees said:</a:t>
            </a: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p:txBody>
      </p:sp>
      <p:sp>
        <p:nvSpPr>
          <p:cNvPr id="67" name="Text Placeholder 13">
            <a:extLst>
              <a:ext uri="{FF2B5EF4-FFF2-40B4-BE49-F238E27FC236}">
                <a16:creationId xmlns:a16="http://schemas.microsoft.com/office/drawing/2014/main" id="{09C933CF-7835-28C2-418C-753848F82F83}"/>
              </a:ext>
            </a:extLst>
          </p:cNvPr>
          <p:cNvSpPr txBox="1">
            <a:spLocks/>
          </p:cNvSpPr>
          <p:nvPr/>
        </p:nvSpPr>
        <p:spPr>
          <a:xfrm>
            <a:off x="8451152" y="1412570"/>
            <a:ext cx="3399472"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None/>
            </a:pPr>
            <a:r>
              <a:rPr lang="en-US" sz="1400" dirty="0">
                <a:solidFill>
                  <a:schemeClr val="bg2">
                    <a:lumMod val="25000"/>
                  </a:schemeClr>
                </a:solidFill>
                <a:latin typeface="+mj-lt"/>
              </a:rPr>
              <a:t>For introverts, self-checkout helps avoiding interactions with sales representatives. Moreover, some people like the interface of the software and feeling the advancement of technology at their fingertips.</a:t>
            </a:r>
          </a:p>
          <a:p>
            <a:pPr marL="0" indent="0" algn="just">
              <a:buNone/>
            </a:pPr>
            <a:endParaRPr lang="en-US" sz="1400" dirty="0">
              <a:solidFill>
                <a:schemeClr val="bg2">
                  <a:lumMod val="25000"/>
                </a:schemeClr>
              </a:solidFill>
              <a:latin typeface="+mj-lt"/>
            </a:endParaRPr>
          </a:p>
        </p:txBody>
      </p:sp>
      <p:grpSp>
        <p:nvGrpSpPr>
          <p:cNvPr id="71" name="Group 70">
            <a:extLst>
              <a:ext uri="{FF2B5EF4-FFF2-40B4-BE49-F238E27FC236}">
                <a16:creationId xmlns:a16="http://schemas.microsoft.com/office/drawing/2014/main" id="{4C4EA280-2904-3623-1570-38691AF46DFA}"/>
              </a:ext>
            </a:extLst>
          </p:cNvPr>
          <p:cNvGrpSpPr/>
          <p:nvPr/>
        </p:nvGrpSpPr>
        <p:grpSpPr>
          <a:xfrm>
            <a:off x="5208883" y="2355751"/>
            <a:ext cx="1774233" cy="2279018"/>
            <a:chOff x="5208883" y="2355751"/>
            <a:chExt cx="1774233" cy="2279018"/>
          </a:xfrm>
        </p:grpSpPr>
        <p:pic>
          <p:nvPicPr>
            <p:cNvPr id="47" name="Picture 46" descr="A diagram of bags used&#10;&#10;Description automatically generated">
              <a:extLst>
                <a:ext uri="{FF2B5EF4-FFF2-40B4-BE49-F238E27FC236}">
                  <a16:creationId xmlns:a16="http://schemas.microsoft.com/office/drawing/2014/main" id="{04B49C07-AAB2-AD17-F88B-167F45BDA677}"/>
                </a:ext>
              </a:extLst>
            </p:cNvPr>
            <p:cNvPicPr>
              <a:picLocks noChangeAspect="1"/>
            </p:cNvPicPr>
            <p:nvPr/>
          </p:nvPicPr>
          <p:blipFill rotWithShape="1">
            <a:blip r:embed="rId8"/>
            <a:srcRect l="27513" r="28339"/>
            <a:stretch/>
          </p:blipFill>
          <p:spPr>
            <a:xfrm>
              <a:off x="5208883" y="2355751"/>
              <a:ext cx="1774233" cy="2279018"/>
            </a:xfrm>
            <a:prstGeom prst="rect">
              <a:avLst/>
            </a:prstGeom>
          </p:spPr>
        </p:pic>
        <p:sp>
          <p:nvSpPr>
            <p:cNvPr id="70" name="Rectangle 69">
              <a:extLst>
                <a:ext uri="{FF2B5EF4-FFF2-40B4-BE49-F238E27FC236}">
                  <a16:creationId xmlns:a16="http://schemas.microsoft.com/office/drawing/2014/main" id="{A68A06E4-5CE5-4D4D-AD5C-45455A9AC350}"/>
                </a:ext>
              </a:extLst>
            </p:cNvPr>
            <p:cNvSpPr/>
            <p:nvPr/>
          </p:nvSpPr>
          <p:spPr>
            <a:xfrm>
              <a:off x="5618922" y="3313043"/>
              <a:ext cx="967408" cy="4108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t>
              </a:r>
            </a:p>
          </p:txBody>
        </p:sp>
      </p:grpSp>
      <p:grpSp>
        <p:nvGrpSpPr>
          <p:cNvPr id="77" name="Group 76">
            <a:extLst>
              <a:ext uri="{FF2B5EF4-FFF2-40B4-BE49-F238E27FC236}">
                <a16:creationId xmlns:a16="http://schemas.microsoft.com/office/drawing/2014/main" id="{79463929-8077-F232-6178-72235717EEF7}"/>
              </a:ext>
            </a:extLst>
          </p:cNvPr>
          <p:cNvGrpSpPr/>
          <p:nvPr/>
        </p:nvGrpSpPr>
        <p:grpSpPr>
          <a:xfrm>
            <a:off x="4678615" y="5037507"/>
            <a:ext cx="2695403" cy="1336965"/>
            <a:chOff x="4797287" y="5236113"/>
            <a:chExt cx="2695403" cy="1336965"/>
          </a:xfrm>
        </p:grpSpPr>
        <p:sp>
          <p:nvSpPr>
            <p:cNvPr id="69" name="TextBox 68">
              <a:extLst>
                <a:ext uri="{FF2B5EF4-FFF2-40B4-BE49-F238E27FC236}">
                  <a16:creationId xmlns:a16="http://schemas.microsoft.com/office/drawing/2014/main" id="{36441A74-F3E5-5A9E-D670-C86FFCA074C5}"/>
                </a:ext>
              </a:extLst>
            </p:cNvPr>
            <p:cNvSpPr txBox="1"/>
            <p:nvPr/>
          </p:nvSpPr>
          <p:spPr>
            <a:xfrm>
              <a:off x="4881746" y="5277786"/>
              <a:ext cx="2610944" cy="1200329"/>
            </a:xfrm>
            <a:prstGeom prst="rect">
              <a:avLst/>
            </a:prstGeom>
            <a:noFill/>
          </p:spPr>
          <p:txBody>
            <a:bodyPr wrap="square">
              <a:spAutoFit/>
            </a:bodyPr>
            <a:lstStyle/>
            <a:p>
              <a:r>
                <a:rPr lang="en-US" sz="1400" i="1" dirty="0">
                  <a:solidFill>
                    <a:schemeClr val="bg2">
                      <a:lumMod val="25000"/>
                    </a:schemeClr>
                  </a:solidFill>
                  <a:latin typeface="+mj-lt"/>
                </a:rPr>
                <a:t>“It’s fast for people who just need to grab and go.”</a:t>
              </a:r>
            </a:p>
            <a:p>
              <a:endParaRPr lang="en-US" sz="800" i="1" dirty="0">
                <a:solidFill>
                  <a:schemeClr val="bg2">
                    <a:lumMod val="25000"/>
                  </a:schemeClr>
                </a:solidFill>
                <a:latin typeface="+mj-lt"/>
              </a:endParaRPr>
            </a:p>
            <a:p>
              <a:r>
                <a:rPr lang="zh-CN" altLang="en-US" sz="1400" i="1" dirty="0">
                  <a:solidFill>
                    <a:schemeClr val="bg2">
                      <a:lumMod val="25000"/>
                    </a:schemeClr>
                  </a:solidFill>
                  <a:latin typeface="+mj-lt"/>
                </a:rPr>
                <a:t>“</a:t>
              </a:r>
              <a:r>
                <a:rPr lang="en-US" altLang="zh-CN" sz="1400" i="1" dirty="0">
                  <a:solidFill>
                    <a:schemeClr val="bg2">
                      <a:lumMod val="25000"/>
                    </a:schemeClr>
                  </a:solidFill>
                  <a:latin typeface="+mj-lt"/>
                </a:rPr>
                <a:t>I use it </a:t>
              </a:r>
              <a:r>
                <a:rPr lang="en-CA" altLang="zh-CN" sz="1400" i="1" dirty="0">
                  <a:solidFill>
                    <a:schemeClr val="bg2">
                      <a:lumMod val="25000"/>
                    </a:schemeClr>
                  </a:solidFill>
                  <a:latin typeface="+mj-lt"/>
                </a:rPr>
                <a:t>when</a:t>
              </a:r>
              <a:r>
                <a:rPr lang="en-US" altLang="zh-CN" sz="1400" i="1" dirty="0">
                  <a:solidFill>
                    <a:schemeClr val="bg2">
                      <a:lumMod val="25000"/>
                    </a:schemeClr>
                  </a:solidFill>
                  <a:latin typeface="+mj-lt"/>
                </a:rPr>
                <a:t> </a:t>
              </a:r>
              <a:r>
                <a:rPr lang="en-CA" altLang="zh-CN" sz="1400" i="1" dirty="0">
                  <a:solidFill>
                    <a:schemeClr val="bg2">
                      <a:lumMod val="25000"/>
                    </a:schemeClr>
                  </a:solidFill>
                  <a:latin typeface="+mj-lt"/>
                </a:rPr>
                <a:t>I</a:t>
              </a:r>
              <a:r>
                <a:rPr lang="en-US" altLang="zh-CN" sz="1400" i="1" dirty="0">
                  <a:solidFill>
                    <a:schemeClr val="bg2">
                      <a:lumMod val="25000"/>
                    </a:schemeClr>
                  </a:solidFill>
                  <a:latin typeface="+mj-lt"/>
                </a:rPr>
                <a:t> </a:t>
              </a:r>
              <a:r>
                <a:rPr lang="en-CA" altLang="zh-CN" sz="1400" i="1" dirty="0">
                  <a:solidFill>
                    <a:schemeClr val="bg2">
                      <a:lumMod val="25000"/>
                    </a:schemeClr>
                  </a:solidFill>
                  <a:latin typeface="+mj-lt"/>
                </a:rPr>
                <a:t>have</a:t>
              </a:r>
              <a:r>
                <a:rPr lang="en-US" altLang="zh-CN" sz="1400" i="1" dirty="0">
                  <a:solidFill>
                    <a:schemeClr val="bg2">
                      <a:lumMod val="25000"/>
                    </a:schemeClr>
                  </a:solidFill>
                  <a:latin typeface="+mj-lt"/>
                </a:rPr>
                <a:t> </a:t>
              </a:r>
              <a:r>
                <a:rPr lang="en-CA" altLang="zh-CN" sz="1400" i="1" dirty="0">
                  <a:solidFill>
                    <a:schemeClr val="bg2">
                      <a:lumMod val="25000"/>
                    </a:schemeClr>
                  </a:solidFill>
                  <a:latin typeface="+mj-lt"/>
                </a:rPr>
                <a:t>few items.”</a:t>
              </a:r>
            </a:p>
            <a:p>
              <a:endParaRPr lang="en-CA" altLang="zh-CN" sz="800" i="1" dirty="0">
                <a:solidFill>
                  <a:schemeClr val="bg2">
                    <a:lumMod val="25000"/>
                  </a:schemeClr>
                </a:solidFill>
                <a:latin typeface="+mj-lt"/>
              </a:endParaRPr>
            </a:p>
            <a:p>
              <a:r>
                <a:rPr lang="en-CA" altLang="zh-CN" sz="1400" i="1" dirty="0">
                  <a:solidFill>
                    <a:schemeClr val="bg2">
                      <a:lumMod val="25000"/>
                    </a:schemeClr>
                  </a:solidFill>
                  <a:latin typeface="+mj-lt"/>
                </a:rPr>
                <a:t>”I can take it at my own pace.”</a:t>
              </a:r>
            </a:p>
          </p:txBody>
        </p:sp>
        <p:cxnSp>
          <p:nvCxnSpPr>
            <p:cNvPr id="73" name="Straight Connector 72">
              <a:extLst>
                <a:ext uri="{FF2B5EF4-FFF2-40B4-BE49-F238E27FC236}">
                  <a16:creationId xmlns:a16="http://schemas.microsoft.com/office/drawing/2014/main" id="{9AB0BC4A-3D44-94AD-680E-7C279447FE88}"/>
                </a:ext>
              </a:extLst>
            </p:cNvPr>
            <p:cNvCxnSpPr/>
            <p:nvPr/>
          </p:nvCxnSpPr>
          <p:spPr>
            <a:xfrm>
              <a:off x="4797287" y="5236113"/>
              <a:ext cx="0" cy="1336965"/>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74" name="TextBox 73">
            <a:extLst>
              <a:ext uri="{FF2B5EF4-FFF2-40B4-BE49-F238E27FC236}">
                <a16:creationId xmlns:a16="http://schemas.microsoft.com/office/drawing/2014/main" id="{578CF935-E772-5185-3090-AC8181F3BA8F}"/>
              </a:ext>
            </a:extLst>
          </p:cNvPr>
          <p:cNvSpPr txBox="1"/>
          <p:nvPr/>
        </p:nvSpPr>
        <p:spPr>
          <a:xfrm>
            <a:off x="4607175" y="1056388"/>
            <a:ext cx="4751881"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r>
              <a:rPr lang="en-US" dirty="0"/>
              <a:t>ADVANTAGES</a:t>
            </a:r>
          </a:p>
        </p:txBody>
      </p:sp>
      <p:sp>
        <p:nvSpPr>
          <p:cNvPr id="75" name="TextBox 74">
            <a:extLst>
              <a:ext uri="{FF2B5EF4-FFF2-40B4-BE49-F238E27FC236}">
                <a16:creationId xmlns:a16="http://schemas.microsoft.com/office/drawing/2014/main" id="{8E12F616-2F90-F95A-BE3C-AABE873065A8}"/>
              </a:ext>
            </a:extLst>
          </p:cNvPr>
          <p:cNvSpPr txBox="1"/>
          <p:nvPr/>
        </p:nvSpPr>
        <p:spPr>
          <a:xfrm>
            <a:off x="8451152" y="2544791"/>
            <a:ext cx="4751881"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r>
              <a:rPr lang="en-US" dirty="0"/>
              <a:t>DISADVANTAGES</a:t>
            </a:r>
          </a:p>
        </p:txBody>
      </p:sp>
      <p:sp>
        <p:nvSpPr>
          <p:cNvPr id="76" name="Text Placeholder 13">
            <a:extLst>
              <a:ext uri="{FF2B5EF4-FFF2-40B4-BE49-F238E27FC236}">
                <a16:creationId xmlns:a16="http://schemas.microsoft.com/office/drawing/2014/main" id="{11E5CE4D-3E4F-6A79-C981-44A2A2BAE4D6}"/>
              </a:ext>
            </a:extLst>
          </p:cNvPr>
          <p:cNvSpPr txBox="1">
            <a:spLocks/>
          </p:cNvSpPr>
          <p:nvPr/>
        </p:nvSpPr>
        <p:spPr>
          <a:xfrm>
            <a:off x="8451152" y="2938804"/>
            <a:ext cx="3399472"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None/>
            </a:pPr>
            <a:endParaRPr lang="en-US" sz="1400" dirty="0">
              <a:solidFill>
                <a:schemeClr val="bg2">
                  <a:lumMod val="25000"/>
                </a:schemeClr>
              </a:solidFill>
              <a:latin typeface="+mj-lt"/>
            </a:endParaRPr>
          </a:p>
          <a:p>
            <a:pPr marL="0" indent="0" algn="just">
              <a:buNone/>
            </a:pPr>
            <a:endParaRPr lang="en-US" sz="1400" dirty="0">
              <a:solidFill>
                <a:schemeClr val="bg2">
                  <a:lumMod val="25000"/>
                </a:schemeClr>
              </a:solidFill>
              <a:latin typeface="+mj-lt"/>
            </a:endParaRPr>
          </a:p>
        </p:txBody>
      </p:sp>
      <p:pic>
        <p:nvPicPr>
          <p:cNvPr id="79" name="Picture 78" descr="A graph with red bars&#10;&#10;Description automatically generated">
            <a:extLst>
              <a:ext uri="{FF2B5EF4-FFF2-40B4-BE49-F238E27FC236}">
                <a16:creationId xmlns:a16="http://schemas.microsoft.com/office/drawing/2014/main" id="{EABCF54E-2814-8716-159A-0EB875BE9A90}"/>
              </a:ext>
            </a:extLst>
          </p:cNvPr>
          <p:cNvPicPr>
            <a:picLocks noChangeAspect="1"/>
          </p:cNvPicPr>
          <p:nvPr/>
        </p:nvPicPr>
        <p:blipFill>
          <a:blip r:embed="rId9"/>
          <a:stretch>
            <a:fillRect/>
          </a:stretch>
        </p:blipFill>
        <p:spPr>
          <a:xfrm>
            <a:off x="8451152" y="2938804"/>
            <a:ext cx="3399472" cy="2362670"/>
          </a:xfrm>
          <a:prstGeom prst="rect">
            <a:avLst/>
          </a:prstGeom>
        </p:spPr>
      </p:pic>
      <p:sp>
        <p:nvSpPr>
          <p:cNvPr id="82" name="Text Placeholder 13">
            <a:extLst>
              <a:ext uri="{FF2B5EF4-FFF2-40B4-BE49-F238E27FC236}">
                <a16:creationId xmlns:a16="http://schemas.microsoft.com/office/drawing/2014/main" id="{8EF834CF-1388-5388-622B-9C1DFDF3B5A9}"/>
              </a:ext>
            </a:extLst>
          </p:cNvPr>
          <p:cNvSpPr txBox="1">
            <a:spLocks/>
          </p:cNvSpPr>
          <p:nvPr/>
        </p:nvSpPr>
        <p:spPr>
          <a:xfrm>
            <a:off x="8462606" y="5409255"/>
            <a:ext cx="3399472"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None/>
            </a:pPr>
            <a:r>
              <a:rPr lang="en-US" sz="1400" dirty="0">
                <a:solidFill>
                  <a:schemeClr val="bg2">
                    <a:lumMod val="25000"/>
                  </a:schemeClr>
                </a:solidFill>
                <a:latin typeface="+mj-lt"/>
              </a:rPr>
              <a:t>20% of the shoppers waited in line. 3% left due to a line. 20% shoppers had issues with the scanner. About 2% had technical difficulties navigating the screen. 3% shoppers did not find bags at the kiosk and asked the staff to get one.</a:t>
            </a:r>
          </a:p>
        </p:txBody>
      </p:sp>
    </p:spTree>
    <p:extLst>
      <p:ext uri="{BB962C8B-B14F-4D97-AF65-F5344CB8AC3E}">
        <p14:creationId xmlns:p14="http://schemas.microsoft.com/office/powerpoint/2010/main" val="3550377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F868B5-9FEF-D725-E38F-B293558F3D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AEE3F0-7FAA-40A4-611C-414170DC9020}"/>
              </a:ext>
            </a:extLst>
          </p:cNvPr>
          <p:cNvSpPr>
            <a:spLocks noGrp="1"/>
          </p:cNvSpPr>
          <p:nvPr>
            <p:ph type="title"/>
          </p:nvPr>
        </p:nvSpPr>
        <p:spPr>
          <a:xfrm>
            <a:off x="495490" y="427099"/>
            <a:ext cx="7519797" cy="609411"/>
          </a:xfrm>
        </p:spPr>
        <p:txBody>
          <a:bodyPr/>
          <a:lstStyle/>
          <a:p>
            <a:r>
              <a:rPr lang="en-US" dirty="0"/>
              <a:t>Define Shopper Needs and Problems</a:t>
            </a:r>
          </a:p>
        </p:txBody>
      </p:sp>
      <p:sp>
        <p:nvSpPr>
          <p:cNvPr id="36" name="Text Placeholder 127">
            <a:extLst>
              <a:ext uri="{FF2B5EF4-FFF2-40B4-BE49-F238E27FC236}">
                <a16:creationId xmlns:a16="http://schemas.microsoft.com/office/drawing/2014/main" id="{2E3D7CDE-2DAF-109B-4B64-DA8DFDEA4655}"/>
              </a:ext>
            </a:extLst>
          </p:cNvPr>
          <p:cNvSpPr txBox="1">
            <a:spLocks/>
          </p:cNvSpPr>
          <p:nvPr/>
        </p:nvSpPr>
        <p:spPr>
          <a:xfrm>
            <a:off x="621404" y="1038878"/>
            <a:ext cx="10949191" cy="47395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latin typeface="+mj-lt"/>
              </a:rPr>
              <a:t>Diving deeper into customers’ frustrations, the problem can be broken into several subproblems within the customer journey. A subjective temper level and time length is depicted based on the number of issues shoppers face on average.</a:t>
            </a:r>
          </a:p>
          <a:p>
            <a:endParaRPr lang="en-US" sz="1400" dirty="0">
              <a:latin typeface="+mj-lt"/>
            </a:endParaRPr>
          </a:p>
          <a:p>
            <a:endParaRPr lang="en-US" sz="1400" dirty="0">
              <a:latin typeface="+mj-lt"/>
            </a:endParaRPr>
          </a:p>
        </p:txBody>
      </p:sp>
      <p:cxnSp>
        <p:nvCxnSpPr>
          <p:cNvPr id="19" name="Straight Connector 18">
            <a:extLst>
              <a:ext uri="{FF2B5EF4-FFF2-40B4-BE49-F238E27FC236}">
                <a16:creationId xmlns:a16="http://schemas.microsoft.com/office/drawing/2014/main" id="{A762BD83-815C-D55E-0B50-58FA1A339547}"/>
              </a:ext>
            </a:extLst>
          </p:cNvPr>
          <p:cNvCxnSpPr>
            <a:cxnSpLocks/>
          </p:cNvCxnSpPr>
          <p:nvPr/>
        </p:nvCxnSpPr>
        <p:spPr>
          <a:xfrm>
            <a:off x="2328863" y="1795575"/>
            <a:ext cx="0" cy="4458204"/>
          </a:xfrm>
          <a:prstGeom prst="line">
            <a:avLst/>
          </a:prstGeom>
          <a:ln w="381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F7F41AC-D11B-A6E0-E5FE-D7B0CAADA614}"/>
              </a:ext>
            </a:extLst>
          </p:cNvPr>
          <p:cNvCxnSpPr>
            <a:cxnSpLocks/>
          </p:cNvCxnSpPr>
          <p:nvPr/>
        </p:nvCxnSpPr>
        <p:spPr>
          <a:xfrm flipV="1">
            <a:off x="715188" y="1585719"/>
            <a:ext cx="0" cy="1871512"/>
          </a:xfrm>
          <a:prstGeom prst="straightConnector1">
            <a:avLst/>
          </a:prstGeom>
          <a:ln w="38100">
            <a:solidFill>
              <a:schemeClr val="bg2">
                <a:lumMod val="50000"/>
                <a:alpha val="19766"/>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B152097-8986-D634-EDA1-590B190F8A54}"/>
              </a:ext>
            </a:extLst>
          </p:cNvPr>
          <p:cNvSpPr txBox="1"/>
          <p:nvPr/>
        </p:nvSpPr>
        <p:spPr>
          <a:xfrm rot="16200000">
            <a:off x="-319258" y="2273193"/>
            <a:ext cx="1609710"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pPr algn="ctr"/>
            <a:r>
              <a:rPr lang="en-US" dirty="0">
                <a:solidFill>
                  <a:srgbClr val="E74645"/>
                </a:solidFill>
              </a:rPr>
              <a:t>TEMPER LEVEL</a:t>
            </a:r>
          </a:p>
        </p:txBody>
      </p:sp>
      <p:cxnSp>
        <p:nvCxnSpPr>
          <p:cNvPr id="12" name="Straight Arrow Connector 11">
            <a:extLst>
              <a:ext uri="{FF2B5EF4-FFF2-40B4-BE49-F238E27FC236}">
                <a16:creationId xmlns:a16="http://schemas.microsoft.com/office/drawing/2014/main" id="{F2912169-06E8-57FD-4239-2FB590F63DC3}"/>
              </a:ext>
            </a:extLst>
          </p:cNvPr>
          <p:cNvCxnSpPr>
            <a:cxnSpLocks/>
          </p:cNvCxnSpPr>
          <p:nvPr/>
        </p:nvCxnSpPr>
        <p:spPr>
          <a:xfrm>
            <a:off x="498619" y="3260099"/>
            <a:ext cx="11214709" cy="0"/>
          </a:xfrm>
          <a:prstGeom prst="straightConnector1">
            <a:avLst/>
          </a:prstGeom>
          <a:ln w="38100">
            <a:solidFill>
              <a:schemeClr val="bg2">
                <a:lumMod val="50000"/>
                <a:alpha val="19766"/>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687E238-3B17-DA01-631F-0F2C8B17BBF8}"/>
              </a:ext>
            </a:extLst>
          </p:cNvPr>
          <p:cNvSpPr txBox="1"/>
          <p:nvPr/>
        </p:nvSpPr>
        <p:spPr>
          <a:xfrm>
            <a:off x="10565722" y="3292768"/>
            <a:ext cx="1609710"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pPr algn="ctr"/>
            <a:r>
              <a:rPr lang="en-US" dirty="0">
                <a:solidFill>
                  <a:srgbClr val="1AC0C6"/>
                </a:solidFill>
              </a:rPr>
              <a:t>TIME</a:t>
            </a:r>
          </a:p>
        </p:txBody>
      </p:sp>
      <p:cxnSp>
        <p:nvCxnSpPr>
          <p:cNvPr id="23" name="Straight Connector 22">
            <a:extLst>
              <a:ext uri="{FF2B5EF4-FFF2-40B4-BE49-F238E27FC236}">
                <a16:creationId xmlns:a16="http://schemas.microsoft.com/office/drawing/2014/main" id="{85F87857-1ECF-00DB-6109-5ACDA4A4A5BD}"/>
              </a:ext>
            </a:extLst>
          </p:cNvPr>
          <p:cNvCxnSpPr>
            <a:cxnSpLocks/>
          </p:cNvCxnSpPr>
          <p:nvPr/>
        </p:nvCxnSpPr>
        <p:spPr>
          <a:xfrm>
            <a:off x="6258159" y="1795575"/>
            <a:ext cx="0" cy="4458204"/>
          </a:xfrm>
          <a:prstGeom prst="line">
            <a:avLst/>
          </a:prstGeom>
          <a:ln w="381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849C4BE-1402-8A84-AD86-C007F50ACF74}"/>
              </a:ext>
            </a:extLst>
          </p:cNvPr>
          <p:cNvCxnSpPr>
            <a:cxnSpLocks/>
          </p:cNvCxnSpPr>
          <p:nvPr/>
        </p:nvCxnSpPr>
        <p:spPr>
          <a:xfrm>
            <a:off x="8930796" y="1795575"/>
            <a:ext cx="0" cy="3446126"/>
          </a:xfrm>
          <a:prstGeom prst="line">
            <a:avLst/>
          </a:prstGeom>
          <a:ln w="381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aphicFrame>
        <p:nvGraphicFramePr>
          <p:cNvPr id="8" name="Diagram 7">
            <a:extLst>
              <a:ext uri="{FF2B5EF4-FFF2-40B4-BE49-F238E27FC236}">
                <a16:creationId xmlns:a16="http://schemas.microsoft.com/office/drawing/2014/main" id="{EFC7FC5F-B55C-8634-DF49-50C6040B246E}"/>
              </a:ext>
            </a:extLst>
          </p:cNvPr>
          <p:cNvGraphicFramePr/>
          <p:nvPr>
            <p:extLst>
              <p:ext uri="{D42A27DB-BD31-4B8C-83A1-F6EECF244321}">
                <p14:modId xmlns:p14="http://schemas.microsoft.com/office/powerpoint/2010/main" val="1343103305"/>
              </p:ext>
            </p:extLst>
          </p:nvPr>
        </p:nvGraphicFramePr>
        <p:xfrm>
          <a:off x="906468" y="1882950"/>
          <a:ext cx="10703383" cy="17465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6" name="Text Placeholder 13">
            <a:extLst>
              <a:ext uri="{FF2B5EF4-FFF2-40B4-BE49-F238E27FC236}">
                <a16:creationId xmlns:a16="http://schemas.microsoft.com/office/drawing/2014/main" id="{2F3DA922-6538-DF2F-281C-3512CB133BAE}"/>
              </a:ext>
            </a:extLst>
          </p:cNvPr>
          <p:cNvSpPr txBox="1">
            <a:spLocks/>
          </p:cNvSpPr>
          <p:nvPr/>
        </p:nvSpPr>
        <p:spPr>
          <a:xfrm>
            <a:off x="8982721" y="3473480"/>
            <a:ext cx="2704659" cy="1412548"/>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solidFill>
                  <a:schemeClr val="bg2">
                    <a:lumMod val="25000"/>
                  </a:schemeClr>
                </a:solidFill>
                <a:latin typeface="+mj-lt"/>
              </a:rPr>
              <a:t>3% customers have issues with </a:t>
            </a:r>
            <a:r>
              <a:rPr lang="en-US" b="1" dirty="0">
                <a:solidFill>
                  <a:srgbClr val="E74645"/>
                </a:solidFill>
                <a:latin typeface="+mj-lt"/>
              </a:rPr>
              <a:t>missing bags </a:t>
            </a:r>
            <a:r>
              <a:rPr lang="en-US" dirty="0">
                <a:solidFill>
                  <a:schemeClr val="bg2">
                    <a:lumMod val="25000"/>
                  </a:schemeClr>
                </a:solidFill>
                <a:latin typeface="+mj-lt"/>
              </a:rPr>
              <a:t>at the kiosk.</a:t>
            </a:r>
          </a:p>
          <a:p>
            <a:pPr algn="just"/>
            <a:r>
              <a:rPr lang="en-US" dirty="0">
                <a:solidFill>
                  <a:schemeClr val="bg2">
                    <a:lumMod val="25000"/>
                  </a:schemeClr>
                </a:solidFill>
                <a:latin typeface="+mj-lt"/>
              </a:rPr>
              <a:t>Few customers wanted to return or buy more items.</a:t>
            </a:r>
          </a:p>
          <a:p>
            <a:pPr algn="just"/>
            <a:r>
              <a:rPr lang="en-US" dirty="0">
                <a:solidFill>
                  <a:schemeClr val="bg2">
                    <a:lumMod val="25000"/>
                  </a:schemeClr>
                </a:solidFill>
                <a:latin typeface="+mj-lt"/>
              </a:rPr>
              <a:t>Some customers take time to bag their items, but the </a:t>
            </a:r>
            <a:r>
              <a:rPr lang="en-US" b="1" dirty="0">
                <a:solidFill>
                  <a:srgbClr val="E74645"/>
                </a:solidFill>
                <a:latin typeface="+mj-lt"/>
              </a:rPr>
              <a:t>light </a:t>
            </a:r>
            <a:r>
              <a:rPr lang="en-US" dirty="0">
                <a:solidFill>
                  <a:schemeClr val="bg2">
                    <a:lumMod val="25000"/>
                  </a:schemeClr>
                </a:solidFill>
                <a:latin typeface="+mj-lt"/>
              </a:rPr>
              <a:t>already switches to green (showing that the kiosk is available to the next customer).</a:t>
            </a:r>
          </a:p>
        </p:txBody>
      </p:sp>
      <p:sp>
        <p:nvSpPr>
          <p:cNvPr id="27" name="Text Placeholder 13">
            <a:extLst>
              <a:ext uri="{FF2B5EF4-FFF2-40B4-BE49-F238E27FC236}">
                <a16:creationId xmlns:a16="http://schemas.microsoft.com/office/drawing/2014/main" id="{64EF91A0-ECEF-3476-247F-0BB9BA95E74D}"/>
              </a:ext>
            </a:extLst>
          </p:cNvPr>
          <p:cNvSpPr txBox="1">
            <a:spLocks/>
          </p:cNvSpPr>
          <p:nvPr/>
        </p:nvSpPr>
        <p:spPr>
          <a:xfrm>
            <a:off x="6299807" y="3350425"/>
            <a:ext cx="2596583" cy="1492055"/>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solidFill>
                  <a:schemeClr val="bg2">
                    <a:lumMod val="25000"/>
                  </a:schemeClr>
                </a:solidFill>
                <a:latin typeface="+mj-lt"/>
              </a:rPr>
              <a:t>17% of scanning issues are related to scanning membership cards. </a:t>
            </a:r>
          </a:p>
          <a:p>
            <a:pPr algn="just"/>
            <a:r>
              <a:rPr lang="en-US" dirty="0">
                <a:solidFill>
                  <a:schemeClr val="bg2">
                    <a:lumMod val="25000"/>
                  </a:schemeClr>
                </a:solidFill>
                <a:latin typeface="+mj-lt"/>
              </a:rPr>
              <a:t>For payments, sometimes the staff has to intervene to unlock the screen.</a:t>
            </a:r>
          </a:p>
          <a:p>
            <a:pPr algn="just"/>
            <a:r>
              <a:rPr lang="en-US" dirty="0">
                <a:solidFill>
                  <a:srgbClr val="E74645"/>
                </a:solidFill>
                <a:latin typeface="+mj-lt"/>
              </a:rPr>
              <a:t>Custom</a:t>
            </a:r>
            <a:r>
              <a:rPr lang="en-US" b="1" dirty="0">
                <a:solidFill>
                  <a:srgbClr val="E74645"/>
                </a:solidFill>
                <a:latin typeface="+mj-lt"/>
              </a:rPr>
              <a:t>ers don’t collect printed receipts most of the times</a:t>
            </a:r>
            <a:r>
              <a:rPr lang="en-US" b="1" dirty="0">
                <a:solidFill>
                  <a:schemeClr val="bg2">
                    <a:lumMod val="25000"/>
                  </a:schemeClr>
                </a:solidFill>
                <a:latin typeface="+mj-lt"/>
              </a:rPr>
              <a:t>. </a:t>
            </a:r>
            <a:r>
              <a:rPr lang="en-US" dirty="0">
                <a:solidFill>
                  <a:schemeClr val="bg2">
                    <a:lumMod val="25000"/>
                  </a:schemeClr>
                </a:solidFill>
                <a:latin typeface="+mj-lt"/>
              </a:rPr>
              <a:t>The staff collects and throws the receipts when they accumulate.</a:t>
            </a:r>
          </a:p>
          <a:p>
            <a:pPr marL="0" indent="0" algn="just">
              <a:buFont typeface="Arial" panose="020B0604020202020204" pitchFamily="34" charset="0"/>
              <a:buNone/>
            </a:pPr>
            <a:endParaRPr lang="en-US" dirty="0">
              <a:solidFill>
                <a:schemeClr val="bg2">
                  <a:lumMod val="25000"/>
                </a:schemeClr>
              </a:solidFill>
              <a:latin typeface="+mj-lt"/>
            </a:endParaRPr>
          </a:p>
        </p:txBody>
      </p:sp>
      <p:sp>
        <p:nvSpPr>
          <p:cNvPr id="28" name="Text Placeholder 13">
            <a:extLst>
              <a:ext uri="{FF2B5EF4-FFF2-40B4-BE49-F238E27FC236}">
                <a16:creationId xmlns:a16="http://schemas.microsoft.com/office/drawing/2014/main" id="{C9F0C7B6-61CF-D85C-F358-16E819B4E0DD}"/>
              </a:ext>
            </a:extLst>
          </p:cNvPr>
          <p:cNvSpPr txBox="1">
            <a:spLocks/>
          </p:cNvSpPr>
          <p:nvPr/>
        </p:nvSpPr>
        <p:spPr>
          <a:xfrm>
            <a:off x="2406393" y="3343735"/>
            <a:ext cx="3748289" cy="3243757"/>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solidFill>
                  <a:schemeClr val="bg2">
                    <a:lumMod val="25000"/>
                  </a:schemeClr>
                </a:solidFill>
                <a:latin typeface="+mj-lt"/>
              </a:rPr>
              <a:t>Scanning items like vegetables and fruits often requires staff’s help. Over 44% of the frustrations are about </a:t>
            </a:r>
            <a:r>
              <a:rPr lang="en-US" b="1" dirty="0">
                <a:solidFill>
                  <a:srgbClr val="E74645"/>
                </a:solidFill>
                <a:latin typeface="+mj-lt"/>
              </a:rPr>
              <a:t>scanning items or cards.</a:t>
            </a:r>
          </a:p>
          <a:p>
            <a:pPr algn="just"/>
            <a:r>
              <a:rPr lang="en-US" b="1" dirty="0">
                <a:solidFill>
                  <a:srgbClr val="E74645"/>
                </a:solidFill>
                <a:latin typeface="+mj-lt"/>
              </a:rPr>
              <a:t>Discounted items </a:t>
            </a:r>
            <a:r>
              <a:rPr lang="en-US" dirty="0">
                <a:solidFill>
                  <a:schemeClr val="bg2">
                    <a:lumMod val="25000"/>
                  </a:schemeClr>
                </a:solidFill>
                <a:latin typeface="+mj-lt"/>
              </a:rPr>
              <a:t>are not reflected and need the staff’s card to enter.</a:t>
            </a:r>
          </a:p>
          <a:p>
            <a:pPr algn="just"/>
            <a:r>
              <a:rPr lang="en-US" dirty="0">
                <a:solidFill>
                  <a:schemeClr val="bg2">
                    <a:lumMod val="25000"/>
                  </a:schemeClr>
                </a:solidFill>
                <a:latin typeface="+mj-lt"/>
              </a:rPr>
              <a:t>Customers can not remove items by themselves.</a:t>
            </a:r>
          </a:p>
          <a:p>
            <a:pPr algn="just"/>
            <a:r>
              <a:rPr lang="en-US" b="1" dirty="0">
                <a:solidFill>
                  <a:srgbClr val="E74645"/>
                </a:solidFill>
                <a:latin typeface="+mj-lt"/>
              </a:rPr>
              <a:t>Waiting for staff</a:t>
            </a:r>
            <a:r>
              <a:rPr lang="en-US" dirty="0">
                <a:solidFill>
                  <a:schemeClr val="bg2">
                    <a:lumMod val="25000"/>
                  </a:schemeClr>
                </a:solidFill>
                <a:latin typeface="+mj-lt"/>
              </a:rPr>
              <a:t> to come can slow down the line. 20% of customers explicitly ask for help.</a:t>
            </a:r>
          </a:p>
          <a:p>
            <a:pPr algn="just"/>
            <a:r>
              <a:rPr lang="en-US" dirty="0">
                <a:solidFill>
                  <a:schemeClr val="bg2">
                    <a:lumMod val="25000"/>
                  </a:schemeClr>
                </a:solidFill>
                <a:latin typeface="+mj-lt"/>
              </a:rPr>
              <a:t>While waiting, the </a:t>
            </a:r>
            <a:r>
              <a:rPr lang="en-US" b="1" dirty="0">
                <a:solidFill>
                  <a:srgbClr val="E74645"/>
                </a:solidFill>
                <a:latin typeface="+mj-lt"/>
              </a:rPr>
              <a:t>flashing red light annoys some customers.</a:t>
            </a:r>
          </a:p>
          <a:p>
            <a:pPr algn="just"/>
            <a:r>
              <a:rPr lang="en-US" dirty="0">
                <a:solidFill>
                  <a:schemeClr val="bg2">
                    <a:lumMod val="25000"/>
                  </a:schemeClr>
                </a:solidFill>
                <a:latin typeface="+mj-lt"/>
              </a:rPr>
              <a:t>Some customers have </a:t>
            </a:r>
            <a:r>
              <a:rPr lang="en-US" b="1" dirty="0">
                <a:solidFill>
                  <a:srgbClr val="E74645"/>
                </a:solidFill>
                <a:latin typeface="+mj-lt"/>
              </a:rPr>
              <a:t>language barriers </a:t>
            </a:r>
            <a:r>
              <a:rPr lang="en-US" dirty="0">
                <a:solidFill>
                  <a:schemeClr val="bg2">
                    <a:lumMod val="25000"/>
                  </a:schemeClr>
                </a:solidFill>
                <a:latin typeface="+mj-lt"/>
              </a:rPr>
              <a:t>and the machine is not always starting on the right page.</a:t>
            </a:r>
          </a:p>
          <a:p>
            <a:pPr algn="just"/>
            <a:r>
              <a:rPr lang="en-US" dirty="0">
                <a:solidFill>
                  <a:schemeClr val="bg2">
                    <a:lumMod val="25000"/>
                  </a:schemeClr>
                </a:solidFill>
                <a:latin typeface="+mj-lt"/>
              </a:rPr>
              <a:t>There is </a:t>
            </a:r>
            <a:r>
              <a:rPr lang="en-US" b="1" dirty="0">
                <a:solidFill>
                  <a:srgbClr val="E74645"/>
                </a:solidFill>
                <a:latin typeface="+mj-lt"/>
              </a:rPr>
              <a:t>not enough space to put items</a:t>
            </a:r>
            <a:r>
              <a:rPr lang="en-US" dirty="0">
                <a:solidFill>
                  <a:schemeClr val="bg2">
                    <a:lumMod val="25000"/>
                  </a:schemeClr>
                </a:solidFill>
                <a:latin typeface="+mj-lt"/>
              </a:rPr>
              <a:t>. This leads to some customers forgetting things behind.</a:t>
            </a: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p:txBody>
      </p:sp>
      <p:sp>
        <p:nvSpPr>
          <p:cNvPr id="29" name="Text Placeholder 13">
            <a:extLst>
              <a:ext uri="{FF2B5EF4-FFF2-40B4-BE49-F238E27FC236}">
                <a16:creationId xmlns:a16="http://schemas.microsoft.com/office/drawing/2014/main" id="{61DCAD71-6297-E471-8F97-8FEEE8CED434}"/>
              </a:ext>
            </a:extLst>
          </p:cNvPr>
          <p:cNvSpPr txBox="1">
            <a:spLocks/>
          </p:cNvSpPr>
          <p:nvPr/>
        </p:nvSpPr>
        <p:spPr>
          <a:xfrm>
            <a:off x="303349" y="3691113"/>
            <a:ext cx="1922035"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solidFill>
                  <a:schemeClr val="bg2">
                    <a:lumMod val="25000"/>
                  </a:schemeClr>
                </a:solidFill>
                <a:latin typeface="+mj-lt"/>
              </a:rPr>
              <a:t>Optional step if there is no line.</a:t>
            </a:r>
          </a:p>
          <a:p>
            <a:pPr algn="just"/>
            <a:r>
              <a:rPr lang="en-US" dirty="0">
                <a:solidFill>
                  <a:schemeClr val="bg2">
                    <a:lumMod val="25000"/>
                  </a:schemeClr>
                </a:solidFill>
                <a:latin typeface="+mj-lt"/>
              </a:rPr>
              <a:t>In a long line, </a:t>
            </a:r>
            <a:r>
              <a:rPr lang="en-US" b="1" dirty="0">
                <a:solidFill>
                  <a:srgbClr val="E74645"/>
                </a:solidFill>
                <a:latin typeface="+mj-lt"/>
              </a:rPr>
              <a:t>customers can block the isle near the self-checkout area. </a:t>
            </a:r>
          </a:p>
          <a:p>
            <a:pPr algn="just"/>
            <a:r>
              <a:rPr lang="en-US" dirty="0">
                <a:solidFill>
                  <a:schemeClr val="bg2">
                    <a:lumMod val="25000"/>
                  </a:schemeClr>
                </a:solidFill>
                <a:latin typeface="+mj-lt"/>
              </a:rPr>
              <a:t>Customers choose to go to cashiers if the line is too long. </a:t>
            </a: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p:txBody>
      </p:sp>
      <p:sp>
        <p:nvSpPr>
          <p:cNvPr id="39" name="Slide Number Placeholder 3">
            <a:extLst>
              <a:ext uri="{FF2B5EF4-FFF2-40B4-BE49-F238E27FC236}">
                <a16:creationId xmlns:a16="http://schemas.microsoft.com/office/drawing/2014/main" id="{BD61C9BF-C80D-A35A-8417-BB0FB6670E86}"/>
              </a:ext>
            </a:extLst>
          </p:cNvPr>
          <p:cNvSpPr>
            <a:spLocks noGrp="1"/>
          </p:cNvSpPr>
          <p:nvPr>
            <p:ph type="sldNum" sz="quarter" idx="4"/>
          </p:nvPr>
        </p:nvSpPr>
        <p:spPr>
          <a:xfrm>
            <a:off x="11266370" y="6061039"/>
            <a:ext cx="457200" cy="385480"/>
          </a:xfrm>
        </p:spPr>
        <p:txBody>
          <a:bodyPr/>
          <a:lstStyle/>
          <a:p>
            <a:r>
              <a:rPr lang="en-US" dirty="0"/>
              <a:t>3</a:t>
            </a:r>
          </a:p>
        </p:txBody>
      </p:sp>
      <p:sp>
        <p:nvSpPr>
          <p:cNvPr id="44" name="Rectangle 43">
            <a:extLst>
              <a:ext uri="{FF2B5EF4-FFF2-40B4-BE49-F238E27FC236}">
                <a16:creationId xmlns:a16="http://schemas.microsoft.com/office/drawing/2014/main" id="{204DC54D-2584-2146-CC06-34C75259BABF}"/>
              </a:ext>
            </a:extLst>
          </p:cNvPr>
          <p:cNvSpPr/>
          <p:nvPr/>
        </p:nvSpPr>
        <p:spPr>
          <a:xfrm>
            <a:off x="6966866" y="5436520"/>
            <a:ext cx="3992830" cy="1161683"/>
          </a:xfrm>
          <a:prstGeom prst="rect">
            <a:avLst/>
          </a:prstGeom>
          <a:solidFill>
            <a:srgbClr val="FDFA65">
              <a:alpha val="48000"/>
            </a:srgbClr>
          </a:solid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Self-checkout’s key issues I will focus on are: </a:t>
            </a:r>
          </a:p>
          <a:p>
            <a:pPr marL="342900" indent="-342900" algn="ctr">
              <a:buAutoNum type="arabicPeriod"/>
            </a:pPr>
            <a:r>
              <a:rPr lang="en-US" sz="1400" dirty="0">
                <a:solidFill>
                  <a:schemeClr val="bg2">
                    <a:lumMod val="25000"/>
                  </a:schemeClr>
                </a:solidFill>
              </a:rPr>
              <a:t>Scanning items of a particular category</a:t>
            </a:r>
          </a:p>
          <a:p>
            <a:pPr marL="342900" indent="-342900" algn="ctr">
              <a:buFontTx/>
              <a:buAutoNum type="arabicPeriod"/>
            </a:pPr>
            <a:r>
              <a:rPr lang="en-US" sz="1400" dirty="0">
                <a:solidFill>
                  <a:schemeClr val="bg2">
                    <a:lumMod val="25000"/>
                  </a:schemeClr>
                </a:solidFill>
              </a:rPr>
              <a:t>Annoying flashing lights</a:t>
            </a:r>
          </a:p>
        </p:txBody>
      </p:sp>
    </p:spTree>
    <p:extLst>
      <p:ext uri="{BB962C8B-B14F-4D97-AF65-F5344CB8AC3E}">
        <p14:creationId xmlns:p14="http://schemas.microsoft.com/office/powerpoint/2010/main" val="3887263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A546FA-09FC-5A3A-DABC-7029543EDA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E2ED00-C8BD-C611-9720-439E31FFCC0A}"/>
              </a:ext>
            </a:extLst>
          </p:cNvPr>
          <p:cNvSpPr>
            <a:spLocks noGrp="1"/>
          </p:cNvSpPr>
          <p:nvPr>
            <p:ph type="title"/>
          </p:nvPr>
        </p:nvSpPr>
        <p:spPr>
          <a:xfrm>
            <a:off x="495490" y="427099"/>
            <a:ext cx="7519797" cy="609411"/>
          </a:xfrm>
        </p:spPr>
        <p:txBody>
          <a:bodyPr/>
          <a:lstStyle/>
          <a:p>
            <a:r>
              <a:rPr lang="en-US" dirty="0"/>
              <a:t>Ideate Potential Solutions for Scanner</a:t>
            </a:r>
          </a:p>
        </p:txBody>
      </p:sp>
      <p:sp>
        <p:nvSpPr>
          <p:cNvPr id="4" name="Slide Number Placeholder 3">
            <a:extLst>
              <a:ext uri="{FF2B5EF4-FFF2-40B4-BE49-F238E27FC236}">
                <a16:creationId xmlns:a16="http://schemas.microsoft.com/office/drawing/2014/main" id="{609FBC5D-C23D-C883-2E03-9E4A603A101C}"/>
              </a:ext>
            </a:extLst>
          </p:cNvPr>
          <p:cNvSpPr>
            <a:spLocks noGrp="1"/>
          </p:cNvSpPr>
          <p:nvPr>
            <p:ph type="sldNum" sz="quarter" idx="4"/>
          </p:nvPr>
        </p:nvSpPr>
        <p:spPr>
          <a:xfrm>
            <a:off x="11266370" y="6061039"/>
            <a:ext cx="457200" cy="385480"/>
          </a:xfrm>
        </p:spPr>
        <p:txBody>
          <a:bodyPr/>
          <a:lstStyle/>
          <a:p>
            <a:r>
              <a:rPr lang="en-US" dirty="0"/>
              <a:t>4</a:t>
            </a:r>
          </a:p>
        </p:txBody>
      </p:sp>
      <p:sp>
        <p:nvSpPr>
          <p:cNvPr id="14" name="Rounded Rectangle 13">
            <a:extLst>
              <a:ext uri="{FF2B5EF4-FFF2-40B4-BE49-F238E27FC236}">
                <a16:creationId xmlns:a16="http://schemas.microsoft.com/office/drawing/2014/main" id="{63D53F38-2B0D-32AF-7738-18309BF2C276}"/>
              </a:ext>
            </a:extLst>
          </p:cNvPr>
          <p:cNvSpPr/>
          <p:nvPr/>
        </p:nvSpPr>
        <p:spPr>
          <a:xfrm>
            <a:off x="468430" y="4990447"/>
            <a:ext cx="2717800" cy="1070592"/>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there is a list of frequently bought items with their respective code? </a:t>
            </a:r>
          </a:p>
          <a:p>
            <a:pPr algn="ctr"/>
            <a:endParaRPr lang="en-US" sz="1400" dirty="0"/>
          </a:p>
        </p:txBody>
      </p:sp>
      <p:sp>
        <p:nvSpPr>
          <p:cNvPr id="15" name="Rounded Rectangle 14">
            <a:extLst>
              <a:ext uri="{FF2B5EF4-FFF2-40B4-BE49-F238E27FC236}">
                <a16:creationId xmlns:a16="http://schemas.microsoft.com/office/drawing/2014/main" id="{13E4D0CA-AD9B-057B-3D09-BF2B0AA78C68}"/>
              </a:ext>
            </a:extLst>
          </p:cNvPr>
          <p:cNvSpPr/>
          <p:nvPr/>
        </p:nvSpPr>
        <p:spPr>
          <a:xfrm>
            <a:off x="468430" y="1383881"/>
            <a:ext cx="2717800" cy="1070592"/>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 interface offered less options to click from?</a:t>
            </a:r>
            <a:endParaRPr lang="en-US" sz="1400" dirty="0">
              <a:solidFill>
                <a:schemeClr val="bg2">
                  <a:lumMod val="25000"/>
                </a:schemeClr>
              </a:solidFill>
              <a:latin typeface="+mj-lt"/>
            </a:endParaRPr>
          </a:p>
          <a:p>
            <a:pPr algn="ctr"/>
            <a:endParaRPr lang="en-US" sz="1400" dirty="0"/>
          </a:p>
        </p:txBody>
      </p:sp>
      <p:sp>
        <p:nvSpPr>
          <p:cNvPr id="16" name="Rounded Rectangle 15">
            <a:extLst>
              <a:ext uri="{FF2B5EF4-FFF2-40B4-BE49-F238E27FC236}">
                <a16:creationId xmlns:a16="http://schemas.microsoft.com/office/drawing/2014/main" id="{BF441C85-58E2-A968-A49F-75CE50879F04}"/>
              </a:ext>
            </a:extLst>
          </p:cNvPr>
          <p:cNvSpPr/>
          <p:nvPr/>
        </p:nvSpPr>
        <p:spPr>
          <a:xfrm>
            <a:off x="468430" y="2584900"/>
            <a:ext cx="2717800" cy="1290833"/>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self-checkout does not allow scanning fresh items from the fruits/vegetables section?</a:t>
            </a:r>
            <a:endParaRPr lang="en-US" sz="1400" dirty="0"/>
          </a:p>
        </p:txBody>
      </p:sp>
      <p:sp>
        <p:nvSpPr>
          <p:cNvPr id="17" name="Rounded Rectangle 16">
            <a:extLst>
              <a:ext uri="{FF2B5EF4-FFF2-40B4-BE49-F238E27FC236}">
                <a16:creationId xmlns:a16="http://schemas.microsoft.com/office/drawing/2014/main" id="{932861B8-205F-C97D-A6BE-6D1EA168D227}"/>
              </a:ext>
            </a:extLst>
          </p:cNvPr>
          <p:cNvSpPr/>
          <p:nvPr/>
        </p:nvSpPr>
        <p:spPr>
          <a:xfrm>
            <a:off x="468430" y="4027093"/>
            <a:ext cx="2717800" cy="808236"/>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there is a menu with images and are ordered by </a:t>
            </a:r>
            <a:r>
              <a:rPr lang="en-US" sz="1400" i="1" dirty="0" err="1">
                <a:solidFill>
                  <a:schemeClr val="bg2">
                    <a:lumMod val="25000"/>
                  </a:schemeClr>
                </a:solidFill>
                <a:latin typeface="Mali Light" pitchFamily="2" charset="-34"/>
                <a:cs typeface="Mali Light" pitchFamily="2" charset="-34"/>
              </a:rPr>
              <a:t>colour</a:t>
            </a:r>
            <a:r>
              <a:rPr lang="en-US" sz="1400" i="1" dirty="0">
                <a:solidFill>
                  <a:schemeClr val="bg2">
                    <a:lumMod val="25000"/>
                  </a:schemeClr>
                </a:solidFill>
                <a:latin typeface="Mali Light" pitchFamily="2" charset="-34"/>
                <a:cs typeface="Mali Light" pitchFamily="2" charset="-34"/>
              </a:rPr>
              <a:t>?</a:t>
            </a:r>
            <a:endParaRPr lang="en-US" sz="1400" dirty="0"/>
          </a:p>
        </p:txBody>
      </p:sp>
      <p:sp>
        <p:nvSpPr>
          <p:cNvPr id="22" name="Rounded Rectangle 21">
            <a:extLst>
              <a:ext uri="{FF2B5EF4-FFF2-40B4-BE49-F238E27FC236}">
                <a16:creationId xmlns:a16="http://schemas.microsoft.com/office/drawing/2014/main" id="{C0D169DF-F20C-F237-324E-91072FD6AA97}"/>
              </a:ext>
            </a:extLst>
          </p:cNvPr>
          <p:cNvSpPr/>
          <p:nvPr/>
        </p:nvSpPr>
        <p:spPr>
          <a:xfrm>
            <a:off x="3276677" y="4990447"/>
            <a:ext cx="2717800" cy="1070592"/>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there are illustrations on how to enter non-barcoded items?</a:t>
            </a:r>
          </a:p>
        </p:txBody>
      </p:sp>
      <p:sp>
        <p:nvSpPr>
          <p:cNvPr id="23" name="Rounded Rectangle 22">
            <a:extLst>
              <a:ext uri="{FF2B5EF4-FFF2-40B4-BE49-F238E27FC236}">
                <a16:creationId xmlns:a16="http://schemas.microsoft.com/office/drawing/2014/main" id="{9B46C292-C321-B94B-6BFA-7DF725BCE9AF}"/>
              </a:ext>
            </a:extLst>
          </p:cNvPr>
          <p:cNvSpPr/>
          <p:nvPr/>
        </p:nvSpPr>
        <p:spPr>
          <a:xfrm>
            <a:off x="3276677" y="1383881"/>
            <a:ext cx="2717800" cy="1070592"/>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label with the code is made bigger?</a:t>
            </a:r>
            <a:endParaRPr lang="en-US" sz="1400" dirty="0"/>
          </a:p>
        </p:txBody>
      </p:sp>
      <p:sp>
        <p:nvSpPr>
          <p:cNvPr id="24" name="Rounded Rectangle 23">
            <a:extLst>
              <a:ext uri="{FF2B5EF4-FFF2-40B4-BE49-F238E27FC236}">
                <a16:creationId xmlns:a16="http://schemas.microsoft.com/office/drawing/2014/main" id="{5AC93E77-B014-67AB-F947-E022FAA0EA66}"/>
              </a:ext>
            </a:extLst>
          </p:cNvPr>
          <p:cNvSpPr/>
          <p:nvPr/>
        </p:nvSpPr>
        <p:spPr>
          <a:xfrm>
            <a:off x="3276677" y="2584900"/>
            <a:ext cx="2717800" cy="1290833"/>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there is a select by product category option to help find the product?</a:t>
            </a:r>
            <a:endParaRPr lang="en-US" sz="1400" dirty="0"/>
          </a:p>
        </p:txBody>
      </p:sp>
      <p:sp>
        <p:nvSpPr>
          <p:cNvPr id="25" name="Rounded Rectangle 24">
            <a:extLst>
              <a:ext uri="{FF2B5EF4-FFF2-40B4-BE49-F238E27FC236}">
                <a16:creationId xmlns:a16="http://schemas.microsoft.com/office/drawing/2014/main" id="{353A411C-8E32-CD46-1B2D-F61BB648460C}"/>
              </a:ext>
            </a:extLst>
          </p:cNvPr>
          <p:cNvSpPr/>
          <p:nvPr/>
        </p:nvSpPr>
        <p:spPr>
          <a:xfrm>
            <a:off x="3276677" y="4027093"/>
            <a:ext cx="2717800" cy="808236"/>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screen starts by default on a welcome and select language page?</a:t>
            </a:r>
            <a:endParaRPr lang="en-US" sz="1400" dirty="0"/>
          </a:p>
        </p:txBody>
      </p:sp>
      <p:pic>
        <p:nvPicPr>
          <p:cNvPr id="3074" name="Picture 2" descr="Why Self-Checkouts At The Grocery Store Are Such A Pain - Huddle.Today">
            <a:extLst>
              <a:ext uri="{FF2B5EF4-FFF2-40B4-BE49-F238E27FC236}">
                <a16:creationId xmlns:a16="http://schemas.microsoft.com/office/drawing/2014/main" id="{31EA923F-A538-06CE-1C7E-E733385E92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9704" y="3239271"/>
            <a:ext cx="4472135" cy="2554829"/>
          </a:xfrm>
          <a:prstGeom prst="rect">
            <a:avLst/>
          </a:prstGeom>
          <a:noFill/>
          <a:extLst>
            <a:ext uri="{909E8E84-426E-40DD-AFC4-6F175D3DCCD1}">
              <a14:hiddenFill xmlns:a14="http://schemas.microsoft.com/office/drawing/2010/main">
                <a:solidFill>
                  <a:srgbClr val="FFFFFF"/>
                </a:solidFill>
              </a14:hiddenFill>
            </a:ext>
          </a:extLst>
        </p:spPr>
      </p:pic>
      <p:sp>
        <p:nvSpPr>
          <p:cNvPr id="26" name="Oval Callout 25">
            <a:extLst>
              <a:ext uri="{FF2B5EF4-FFF2-40B4-BE49-F238E27FC236}">
                <a16:creationId xmlns:a16="http://schemas.microsoft.com/office/drawing/2014/main" id="{72F3C6FF-04EF-2F0E-BE0D-2628FFEF98BF}"/>
              </a:ext>
            </a:extLst>
          </p:cNvPr>
          <p:cNvSpPr/>
          <p:nvPr/>
        </p:nvSpPr>
        <p:spPr>
          <a:xfrm>
            <a:off x="9283701" y="1253652"/>
            <a:ext cx="2717800" cy="1290833"/>
          </a:xfrm>
          <a:prstGeom prst="wedgeEllipseCallout">
            <a:avLst>
              <a:gd name="adj1" fmla="val -38851"/>
              <a:gd name="adj2" fmla="val 79447"/>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latin typeface="+mj-lt"/>
              </a:rPr>
              <a:t>How do I scan this watermelon?</a:t>
            </a:r>
          </a:p>
        </p:txBody>
      </p:sp>
      <p:sp>
        <p:nvSpPr>
          <p:cNvPr id="27" name="Oval Callout 26">
            <a:extLst>
              <a:ext uri="{FF2B5EF4-FFF2-40B4-BE49-F238E27FC236}">
                <a16:creationId xmlns:a16="http://schemas.microsoft.com/office/drawing/2014/main" id="{63ACF714-EF74-9F27-680F-CDF69AB7B27D}"/>
              </a:ext>
            </a:extLst>
          </p:cNvPr>
          <p:cNvSpPr/>
          <p:nvPr/>
        </p:nvSpPr>
        <p:spPr>
          <a:xfrm>
            <a:off x="6464821" y="1528764"/>
            <a:ext cx="2808246" cy="1475810"/>
          </a:xfrm>
          <a:prstGeom prst="wedgeEllipseCallout">
            <a:avLst>
              <a:gd name="adj1" fmla="val 25921"/>
              <a:gd name="adj2" fmla="val 95507"/>
            </a:avLst>
          </a:prstGeom>
          <a:solidFill>
            <a:schemeClr val="bg2">
              <a:alpha val="3478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latin typeface="+mj-lt"/>
              </a:rPr>
              <a:t>I can’t find this product. The interface is too confusing</a:t>
            </a:r>
          </a:p>
        </p:txBody>
      </p:sp>
      <p:sp>
        <p:nvSpPr>
          <p:cNvPr id="28" name="Oval Callout 27">
            <a:extLst>
              <a:ext uri="{FF2B5EF4-FFF2-40B4-BE49-F238E27FC236}">
                <a16:creationId xmlns:a16="http://schemas.microsoft.com/office/drawing/2014/main" id="{FE8CC259-B640-C870-B6D6-B6BFFB69CEC8}"/>
              </a:ext>
            </a:extLst>
          </p:cNvPr>
          <p:cNvSpPr/>
          <p:nvPr/>
        </p:nvSpPr>
        <p:spPr>
          <a:xfrm>
            <a:off x="9743411" y="2868727"/>
            <a:ext cx="1980159" cy="878041"/>
          </a:xfrm>
          <a:prstGeom prst="wedgeEllipseCallout">
            <a:avLst>
              <a:gd name="adj1" fmla="val -38851"/>
              <a:gd name="adj2" fmla="val 79447"/>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latin typeface="+mj-lt"/>
              </a:rPr>
              <a:t>I don’t speak French…</a:t>
            </a:r>
          </a:p>
        </p:txBody>
      </p:sp>
      <p:sp>
        <p:nvSpPr>
          <p:cNvPr id="29" name="TextBox 28">
            <a:extLst>
              <a:ext uri="{FF2B5EF4-FFF2-40B4-BE49-F238E27FC236}">
                <a16:creationId xmlns:a16="http://schemas.microsoft.com/office/drawing/2014/main" id="{BC3F1E58-889F-B59F-9519-F3F18E7A29D4}"/>
              </a:ext>
            </a:extLst>
          </p:cNvPr>
          <p:cNvSpPr txBox="1"/>
          <p:nvPr/>
        </p:nvSpPr>
        <p:spPr>
          <a:xfrm>
            <a:off x="6834071" y="5815119"/>
            <a:ext cx="4343400" cy="307777"/>
          </a:xfrm>
          <a:prstGeom prst="rect">
            <a:avLst/>
          </a:prstGeom>
          <a:noFill/>
        </p:spPr>
        <p:txBody>
          <a:bodyPr wrap="square" rtlCol="0">
            <a:spAutoFit/>
          </a:bodyPr>
          <a:lstStyle/>
          <a:p>
            <a:r>
              <a:rPr lang="en-US" sz="1400" dirty="0">
                <a:latin typeface="+mj-lt"/>
              </a:rPr>
              <a:t>Quotes are from some of the interviewees.</a:t>
            </a:r>
          </a:p>
        </p:txBody>
      </p:sp>
    </p:spTree>
    <p:extLst>
      <p:ext uri="{BB962C8B-B14F-4D97-AF65-F5344CB8AC3E}">
        <p14:creationId xmlns:p14="http://schemas.microsoft.com/office/powerpoint/2010/main" val="2672925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72FEA-280C-298C-2711-434520E050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BD49B76-DA83-A59F-F9C5-6BBBB66FB1AA}"/>
              </a:ext>
            </a:extLst>
          </p:cNvPr>
          <p:cNvSpPr>
            <a:spLocks noGrp="1"/>
          </p:cNvSpPr>
          <p:nvPr>
            <p:ph type="title"/>
          </p:nvPr>
        </p:nvSpPr>
        <p:spPr>
          <a:xfrm>
            <a:off x="495490" y="427099"/>
            <a:ext cx="9720073" cy="609411"/>
          </a:xfrm>
        </p:spPr>
        <p:txBody>
          <a:bodyPr/>
          <a:lstStyle/>
          <a:p>
            <a:r>
              <a:rPr lang="en-US" dirty="0"/>
              <a:t>Ideate Potential Solutions for Flashing Light</a:t>
            </a:r>
          </a:p>
        </p:txBody>
      </p:sp>
      <p:sp>
        <p:nvSpPr>
          <p:cNvPr id="4" name="Slide Number Placeholder 3">
            <a:extLst>
              <a:ext uri="{FF2B5EF4-FFF2-40B4-BE49-F238E27FC236}">
                <a16:creationId xmlns:a16="http://schemas.microsoft.com/office/drawing/2014/main" id="{C6622D70-A850-6896-3F16-749D60F18350}"/>
              </a:ext>
            </a:extLst>
          </p:cNvPr>
          <p:cNvSpPr>
            <a:spLocks noGrp="1"/>
          </p:cNvSpPr>
          <p:nvPr>
            <p:ph type="sldNum" sz="quarter" idx="4"/>
          </p:nvPr>
        </p:nvSpPr>
        <p:spPr>
          <a:xfrm>
            <a:off x="11266370" y="6061039"/>
            <a:ext cx="457200" cy="385480"/>
          </a:xfrm>
        </p:spPr>
        <p:txBody>
          <a:bodyPr/>
          <a:lstStyle/>
          <a:p>
            <a:r>
              <a:rPr lang="en-US" dirty="0"/>
              <a:t>5</a:t>
            </a:r>
          </a:p>
        </p:txBody>
      </p:sp>
      <p:sp>
        <p:nvSpPr>
          <p:cNvPr id="3" name="Rounded Rectangle 2">
            <a:extLst>
              <a:ext uri="{FF2B5EF4-FFF2-40B4-BE49-F238E27FC236}">
                <a16:creationId xmlns:a16="http://schemas.microsoft.com/office/drawing/2014/main" id="{37D5DF89-D606-CB28-CD6C-E239AD7D2F59}"/>
              </a:ext>
            </a:extLst>
          </p:cNvPr>
          <p:cNvSpPr/>
          <p:nvPr/>
        </p:nvSpPr>
        <p:spPr>
          <a:xfrm>
            <a:off x="6111970" y="3776031"/>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 light is not flashing while the customer is waiting?</a:t>
            </a:r>
          </a:p>
          <a:p>
            <a:pPr algn="ctr"/>
            <a:endParaRPr lang="en-US" sz="1400" dirty="0">
              <a:solidFill>
                <a:schemeClr val="bg2">
                  <a:lumMod val="25000"/>
                </a:schemeClr>
              </a:solidFill>
            </a:endParaRPr>
          </a:p>
        </p:txBody>
      </p:sp>
      <p:sp>
        <p:nvSpPr>
          <p:cNvPr id="5" name="Rounded Rectangle 4">
            <a:extLst>
              <a:ext uri="{FF2B5EF4-FFF2-40B4-BE49-F238E27FC236}">
                <a16:creationId xmlns:a16="http://schemas.microsoft.com/office/drawing/2014/main" id="{8EC2B994-29E7-4BAA-F1C8-8789E3AF582C}"/>
              </a:ext>
            </a:extLst>
          </p:cNvPr>
          <p:cNvSpPr/>
          <p:nvPr/>
        </p:nvSpPr>
        <p:spPr>
          <a:xfrm>
            <a:off x="6111970" y="4971474"/>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there is a screen from the staff’s end seeing who needs help?</a:t>
            </a:r>
          </a:p>
          <a:p>
            <a:pPr algn="ctr"/>
            <a:endParaRPr lang="en-US" sz="1400" dirty="0">
              <a:solidFill>
                <a:schemeClr val="bg2">
                  <a:lumMod val="25000"/>
                </a:schemeClr>
              </a:solidFill>
            </a:endParaRPr>
          </a:p>
        </p:txBody>
      </p:sp>
      <p:sp>
        <p:nvSpPr>
          <p:cNvPr id="6" name="Rounded Rectangle 5">
            <a:extLst>
              <a:ext uri="{FF2B5EF4-FFF2-40B4-BE49-F238E27FC236}">
                <a16:creationId xmlns:a16="http://schemas.microsoft.com/office/drawing/2014/main" id="{96AFF26C-1CFF-378F-6D90-C3E6D4E1847B}"/>
              </a:ext>
            </a:extLst>
          </p:cNvPr>
          <p:cNvSpPr/>
          <p:nvPr/>
        </p:nvSpPr>
        <p:spPr>
          <a:xfrm>
            <a:off x="6111970" y="1388750"/>
            <a:ext cx="2717800" cy="1040484"/>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 store adds staff during peak hours?</a:t>
            </a:r>
          </a:p>
          <a:p>
            <a:pPr algn="ctr"/>
            <a:endParaRPr lang="en-US" sz="1400" dirty="0">
              <a:solidFill>
                <a:schemeClr val="bg2">
                  <a:lumMod val="25000"/>
                </a:schemeClr>
              </a:solidFill>
            </a:endParaRPr>
          </a:p>
        </p:txBody>
      </p:sp>
      <p:sp>
        <p:nvSpPr>
          <p:cNvPr id="7" name="Rounded Rectangle 6">
            <a:extLst>
              <a:ext uri="{FF2B5EF4-FFF2-40B4-BE49-F238E27FC236}">
                <a16:creationId xmlns:a16="http://schemas.microsoft.com/office/drawing/2014/main" id="{5A3F13B1-BE21-B776-76DD-68DA5F83B8C9}"/>
              </a:ext>
            </a:extLst>
          </p:cNvPr>
          <p:cNvSpPr/>
          <p:nvPr/>
        </p:nvSpPr>
        <p:spPr>
          <a:xfrm>
            <a:off x="6111970" y="2567336"/>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 “needs help” light is not red?</a:t>
            </a:r>
          </a:p>
          <a:p>
            <a:pPr algn="ctr"/>
            <a:endParaRPr lang="en-US" sz="1400" dirty="0">
              <a:solidFill>
                <a:schemeClr val="bg2">
                  <a:lumMod val="25000"/>
                </a:schemeClr>
              </a:solidFill>
            </a:endParaRPr>
          </a:p>
        </p:txBody>
      </p:sp>
      <p:sp>
        <p:nvSpPr>
          <p:cNvPr id="8" name="Rounded Rectangle 7">
            <a:extLst>
              <a:ext uri="{FF2B5EF4-FFF2-40B4-BE49-F238E27FC236}">
                <a16:creationId xmlns:a16="http://schemas.microsoft.com/office/drawing/2014/main" id="{825E63F6-2A3B-12A0-7074-BB18C1EA0B87}"/>
              </a:ext>
            </a:extLst>
          </p:cNvPr>
          <p:cNvSpPr/>
          <p:nvPr/>
        </p:nvSpPr>
        <p:spPr>
          <a:xfrm>
            <a:off x="8920217" y="3776031"/>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light is adjustable in height to improve visibility?</a:t>
            </a:r>
          </a:p>
        </p:txBody>
      </p:sp>
      <p:sp>
        <p:nvSpPr>
          <p:cNvPr id="9" name="Rounded Rectangle 8">
            <a:extLst>
              <a:ext uri="{FF2B5EF4-FFF2-40B4-BE49-F238E27FC236}">
                <a16:creationId xmlns:a16="http://schemas.microsoft.com/office/drawing/2014/main" id="{38C3D116-2912-1C4F-CFAA-703D61331682}"/>
              </a:ext>
            </a:extLst>
          </p:cNvPr>
          <p:cNvSpPr/>
          <p:nvPr/>
        </p:nvSpPr>
        <p:spPr>
          <a:xfrm>
            <a:off x="8920217" y="4971474"/>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there is a feedback system recording help calls and their issue?</a:t>
            </a:r>
          </a:p>
          <a:p>
            <a:pPr algn="ctr"/>
            <a:endParaRPr lang="en-US" sz="1400" dirty="0">
              <a:solidFill>
                <a:schemeClr val="bg2">
                  <a:lumMod val="25000"/>
                </a:schemeClr>
              </a:solidFill>
            </a:endParaRPr>
          </a:p>
        </p:txBody>
      </p:sp>
      <p:sp>
        <p:nvSpPr>
          <p:cNvPr id="10" name="Rounded Rectangle 9">
            <a:extLst>
              <a:ext uri="{FF2B5EF4-FFF2-40B4-BE49-F238E27FC236}">
                <a16:creationId xmlns:a16="http://schemas.microsoft.com/office/drawing/2014/main" id="{6ED01E64-F104-A833-5529-E667083FFBA3}"/>
              </a:ext>
            </a:extLst>
          </p:cNvPr>
          <p:cNvSpPr/>
          <p:nvPr/>
        </p:nvSpPr>
        <p:spPr>
          <a:xfrm>
            <a:off x="8920217" y="1388750"/>
            <a:ext cx="2717800" cy="1040484"/>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flashing light is replaced with a help flag?</a:t>
            </a:r>
            <a:endParaRPr lang="en-US" sz="1400" dirty="0">
              <a:solidFill>
                <a:schemeClr val="bg2">
                  <a:lumMod val="25000"/>
                </a:schemeClr>
              </a:solidFill>
              <a:latin typeface="+mj-lt"/>
            </a:endParaRPr>
          </a:p>
        </p:txBody>
      </p:sp>
      <p:sp>
        <p:nvSpPr>
          <p:cNvPr id="11" name="Rounded Rectangle 10">
            <a:extLst>
              <a:ext uri="{FF2B5EF4-FFF2-40B4-BE49-F238E27FC236}">
                <a16:creationId xmlns:a16="http://schemas.microsoft.com/office/drawing/2014/main" id="{823AA374-4B77-0A74-CBBB-AA1EB325D166}"/>
              </a:ext>
            </a:extLst>
          </p:cNvPr>
          <p:cNvSpPr/>
          <p:nvPr/>
        </p:nvSpPr>
        <p:spPr>
          <a:xfrm>
            <a:off x="8920217" y="2567336"/>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layout of the self-checkout kiosks is different for better visibility?</a:t>
            </a:r>
          </a:p>
        </p:txBody>
      </p:sp>
      <p:pic>
        <p:nvPicPr>
          <p:cNvPr id="12" name="Picture 11">
            <a:extLst>
              <a:ext uri="{FF2B5EF4-FFF2-40B4-BE49-F238E27FC236}">
                <a16:creationId xmlns:a16="http://schemas.microsoft.com/office/drawing/2014/main" id="{7374A9A8-58C9-0BD6-A3FD-F34E34BBE8D2}"/>
              </a:ext>
            </a:extLst>
          </p:cNvPr>
          <p:cNvPicPr>
            <a:picLocks noChangeAspect="1"/>
          </p:cNvPicPr>
          <p:nvPr/>
        </p:nvPicPr>
        <p:blipFill rotWithShape="1">
          <a:blip r:embed="rId2"/>
          <a:srcRect r="60427" b="53181"/>
          <a:stretch/>
        </p:blipFill>
        <p:spPr>
          <a:xfrm>
            <a:off x="993305" y="1521820"/>
            <a:ext cx="3907307" cy="4232216"/>
          </a:xfrm>
          <a:prstGeom prst="rect">
            <a:avLst/>
          </a:prstGeom>
        </p:spPr>
      </p:pic>
      <p:sp>
        <p:nvSpPr>
          <p:cNvPr id="13" name="Oval Callout 12">
            <a:extLst>
              <a:ext uri="{FF2B5EF4-FFF2-40B4-BE49-F238E27FC236}">
                <a16:creationId xmlns:a16="http://schemas.microsoft.com/office/drawing/2014/main" id="{78677C50-D279-740E-96F9-4D89AF1D88A4}"/>
              </a:ext>
            </a:extLst>
          </p:cNvPr>
          <p:cNvSpPr/>
          <p:nvPr/>
        </p:nvSpPr>
        <p:spPr>
          <a:xfrm>
            <a:off x="553983" y="3102632"/>
            <a:ext cx="2959915" cy="997219"/>
          </a:xfrm>
          <a:prstGeom prst="wedgeEllipseCallout">
            <a:avLst>
              <a:gd name="adj1" fmla="val -30645"/>
              <a:gd name="adj2" fmla="val 69418"/>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latin typeface="+mj-lt"/>
              </a:rPr>
              <a:t>Everyone must be watching me now because of the flashing light </a:t>
            </a:r>
          </a:p>
        </p:txBody>
      </p:sp>
      <p:sp>
        <p:nvSpPr>
          <p:cNvPr id="18" name="Oval Callout 17">
            <a:extLst>
              <a:ext uri="{FF2B5EF4-FFF2-40B4-BE49-F238E27FC236}">
                <a16:creationId xmlns:a16="http://schemas.microsoft.com/office/drawing/2014/main" id="{794C5AEA-EB62-8A67-35B5-6230416DBFA5}"/>
              </a:ext>
            </a:extLst>
          </p:cNvPr>
          <p:cNvSpPr/>
          <p:nvPr/>
        </p:nvSpPr>
        <p:spPr>
          <a:xfrm>
            <a:off x="2678058" y="4196365"/>
            <a:ext cx="2959915" cy="997219"/>
          </a:xfrm>
          <a:prstGeom prst="wedgeEllipseCallout">
            <a:avLst>
              <a:gd name="adj1" fmla="val -17129"/>
              <a:gd name="adj2" fmla="val 93775"/>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latin typeface="+mj-lt"/>
              </a:rPr>
              <a:t>Oh, I didn’t notice that the kiosk is available</a:t>
            </a:r>
          </a:p>
        </p:txBody>
      </p:sp>
      <p:sp>
        <p:nvSpPr>
          <p:cNvPr id="19" name="Oval Callout 18">
            <a:extLst>
              <a:ext uri="{FF2B5EF4-FFF2-40B4-BE49-F238E27FC236}">
                <a16:creationId xmlns:a16="http://schemas.microsoft.com/office/drawing/2014/main" id="{65EEA8E8-1200-09F4-64B6-C4A236775B53}"/>
              </a:ext>
            </a:extLst>
          </p:cNvPr>
          <p:cNvSpPr/>
          <p:nvPr/>
        </p:nvSpPr>
        <p:spPr>
          <a:xfrm>
            <a:off x="1253743" y="1165109"/>
            <a:ext cx="2265550" cy="609411"/>
          </a:xfrm>
          <a:prstGeom prst="wedgeEllipseCallout">
            <a:avLst>
              <a:gd name="adj1" fmla="val -67489"/>
              <a:gd name="adj2" fmla="val 109005"/>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latin typeface="+mj-lt"/>
              </a:rPr>
              <a:t>It’s green. </a:t>
            </a:r>
          </a:p>
          <a:p>
            <a:pPr algn="ctr"/>
            <a:r>
              <a:rPr lang="en-US" sz="1400" dirty="0">
                <a:solidFill>
                  <a:schemeClr val="bg2">
                    <a:lumMod val="25000"/>
                  </a:schemeClr>
                </a:solidFill>
                <a:latin typeface="+mj-lt"/>
              </a:rPr>
              <a:t>Finally, it’s my turn!</a:t>
            </a:r>
          </a:p>
        </p:txBody>
      </p:sp>
    </p:spTree>
    <p:extLst>
      <p:ext uri="{BB962C8B-B14F-4D97-AF65-F5344CB8AC3E}">
        <p14:creationId xmlns:p14="http://schemas.microsoft.com/office/powerpoint/2010/main" val="531817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8C5AEA-7884-E448-1CA4-A7798C7DDC4C}"/>
              </a:ext>
            </a:extLst>
          </p:cNvPr>
          <p:cNvSpPr>
            <a:spLocks noGrp="1"/>
          </p:cNvSpPr>
          <p:nvPr>
            <p:ph type="title"/>
          </p:nvPr>
        </p:nvSpPr>
        <p:spPr>
          <a:xfrm>
            <a:off x="4450080" y="457200"/>
            <a:ext cx="6858000" cy="731520"/>
          </a:xfrm>
        </p:spPr>
        <p:txBody>
          <a:bodyPr/>
          <a:lstStyle/>
          <a:p>
            <a:r>
              <a:rPr lang="en-US" dirty="0"/>
              <a:t>Prototype - Scanning Experience </a:t>
            </a:r>
          </a:p>
        </p:txBody>
      </p:sp>
      <p:sp>
        <p:nvSpPr>
          <p:cNvPr id="3" name="Text Placeholder 2">
            <a:extLst>
              <a:ext uri="{FF2B5EF4-FFF2-40B4-BE49-F238E27FC236}">
                <a16:creationId xmlns:a16="http://schemas.microsoft.com/office/drawing/2014/main" id="{54D5B2D6-7194-5615-E41A-5305CEB05AE7}"/>
              </a:ext>
            </a:extLst>
          </p:cNvPr>
          <p:cNvSpPr>
            <a:spLocks noGrp="1"/>
          </p:cNvSpPr>
          <p:nvPr>
            <p:ph type="body" sz="half" idx="11"/>
          </p:nvPr>
        </p:nvSpPr>
        <p:spPr>
          <a:xfrm>
            <a:off x="346360" y="326570"/>
            <a:ext cx="3017520" cy="365760"/>
          </a:xfrm>
        </p:spPr>
        <p:txBody>
          <a:bodyPr/>
          <a:lstStyle/>
          <a:p>
            <a:r>
              <a:rPr lang="en-US" dirty="0"/>
              <a:t>IMPROVED PROCESS</a:t>
            </a:r>
          </a:p>
        </p:txBody>
      </p:sp>
      <p:sp>
        <p:nvSpPr>
          <p:cNvPr id="89" name="Text Placeholder 88">
            <a:extLst>
              <a:ext uri="{FF2B5EF4-FFF2-40B4-BE49-F238E27FC236}">
                <a16:creationId xmlns:a16="http://schemas.microsoft.com/office/drawing/2014/main" id="{A289D314-DD04-67BD-D4E9-A1E194F0D83D}"/>
              </a:ext>
            </a:extLst>
          </p:cNvPr>
          <p:cNvSpPr>
            <a:spLocks noGrp="1"/>
          </p:cNvSpPr>
          <p:nvPr>
            <p:ph type="body" sz="quarter" idx="33"/>
          </p:nvPr>
        </p:nvSpPr>
        <p:spPr>
          <a:xfrm>
            <a:off x="169762" y="846101"/>
            <a:ext cx="613184" cy="548640"/>
          </a:xfrm>
        </p:spPr>
        <p:txBody>
          <a:bodyPr>
            <a:normAutofit lnSpcReduction="10000"/>
          </a:bodyPr>
          <a:lstStyle/>
          <a:p>
            <a:r>
              <a:rPr lang="en-US" dirty="0"/>
              <a:t>1</a:t>
            </a:r>
          </a:p>
        </p:txBody>
      </p:sp>
      <p:sp>
        <p:nvSpPr>
          <p:cNvPr id="9" name="Text Placeholder 8">
            <a:extLst>
              <a:ext uri="{FF2B5EF4-FFF2-40B4-BE49-F238E27FC236}">
                <a16:creationId xmlns:a16="http://schemas.microsoft.com/office/drawing/2014/main" id="{28AB87FE-7B3B-7591-6A00-41287DE3E0AC}"/>
              </a:ext>
            </a:extLst>
          </p:cNvPr>
          <p:cNvSpPr>
            <a:spLocks noGrp="1"/>
          </p:cNvSpPr>
          <p:nvPr>
            <p:ph type="body" sz="half" idx="21"/>
          </p:nvPr>
        </p:nvSpPr>
        <p:spPr>
          <a:xfrm>
            <a:off x="643735" y="1188652"/>
            <a:ext cx="3132016" cy="892909"/>
          </a:xfrm>
        </p:spPr>
        <p:txBody>
          <a:bodyPr/>
          <a:lstStyle/>
          <a:p>
            <a:pPr algn="just"/>
            <a:r>
              <a:rPr lang="en-US" dirty="0">
                <a:latin typeface="+mj-lt"/>
              </a:rPr>
              <a:t>When a customer first picks up an item that is normally non-barcoded, they will see an </a:t>
            </a:r>
            <a:r>
              <a:rPr lang="en-US" dirty="0">
                <a:solidFill>
                  <a:srgbClr val="E74645"/>
                </a:solidFill>
                <a:latin typeface="+mj-lt"/>
              </a:rPr>
              <a:t>enlarged sticker</a:t>
            </a:r>
            <a:r>
              <a:rPr lang="en-US" dirty="0">
                <a:latin typeface="+mj-lt"/>
              </a:rPr>
              <a:t> on it showing the product code.</a:t>
            </a:r>
          </a:p>
          <a:p>
            <a:pPr algn="just"/>
            <a:endParaRPr lang="en-US" dirty="0">
              <a:latin typeface="+mj-lt"/>
            </a:endParaRPr>
          </a:p>
        </p:txBody>
      </p:sp>
      <p:sp>
        <p:nvSpPr>
          <p:cNvPr id="91" name="Text Placeholder 90">
            <a:extLst>
              <a:ext uri="{FF2B5EF4-FFF2-40B4-BE49-F238E27FC236}">
                <a16:creationId xmlns:a16="http://schemas.microsoft.com/office/drawing/2014/main" id="{702474E0-412A-1AB6-2B95-92D7E9F27360}"/>
              </a:ext>
            </a:extLst>
          </p:cNvPr>
          <p:cNvSpPr>
            <a:spLocks noGrp="1"/>
          </p:cNvSpPr>
          <p:nvPr>
            <p:ph type="body" sz="quarter" idx="34"/>
          </p:nvPr>
        </p:nvSpPr>
        <p:spPr>
          <a:xfrm>
            <a:off x="169761" y="1990170"/>
            <a:ext cx="613184" cy="548640"/>
          </a:xfrm>
        </p:spPr>
        <p:txBody>
          <a:bodyPr>
            <a:normAutofit lnSpcReduction="10000"/>
          </a:bodyPr>
          <a:lstStyle/>
          <a:p>
            <a:r>
              <a:rPr lang="en-US" dirty="0"/>
              <a:t>2</a:t>
            </a:r>
          </a:p>
        </p:txBody>
      </p:sp>
      <p:sp>
        <p:nvSpPr>
          <p:cNvPr id="11" name="Text Placeholder 10">
            <a:extLst>
              <a:ext uri="{FF2B5EF4-FFF2-40B4-BE49-F238E27FC236}">
                <a16:creationId xmlns:a16="http://schemas.microsoft.com/office/drawing/2014/main" id="{9305E72F-72EB-FFBB-A77B-357A3B04E760}"/>
              </a:ext>
            </a:extLst>
          </p:cNvPr>
          <p:cNvSpPr>
            <a:spLocks noGrp="1"/>
          </p:cNvSpPr>
          <p:nvPr>
            <p:ph type="body" sz="half" idx="27"/>
          </p:nvPr>
        </p:nvSpPr>
        <p:spPr>
          <a:xfrm>
            <a:off x="643735" y="2275237"/>
            <a:ext cx="3132016" cy="1625362"/>
          </a:xfrm>
        </p:spPr>
        <p:txBody>
          <a:bodyPr/>
          <a:lstStyle/>
          <a:p>
            <a:pPr algn="just"/>
            <a:r>
              <a:rPr lang="en-US" dirty="0">
                <a:latin typeface="+mj-lt"/>
              </a:rPr>
              <a:t>The interface will begin with “Start” button along with </a:t>
            </a:r>
            <a:r>
              <a:rPr lang="en-US" dirty="0">
                <a:solidFill>
                  <a:srgbClr val="1AC0C6"/>
                </a:solidFill>
                <a:latin typeface="+mj-lt"/>
              </a:rPr>
              <a:t>language</a:t>
            </a:r>
            <a:r>
              <a:rPr lang="en-US" dirty="0">
                <a:latin typeface="+mj-lt"/>
              </a:rPr>
              <a:t> options. When a screen is inactive for longer than 20 seconds, it will return to its starting page.</a:t>
            </a:r>
          </a:p>
          <a:p>
            <a:pPr algn="just"/>
            <a:r>
              <a:rPr lang="en-US" dirty="0">
                <a:latin typeface="+mj-lt"/>
              </a:rPr>
              <a:t>The user can search by inserting the code or choosing through images. The images are filtered by category and are </a:t>
            </a:r>
            <a:r>
              <a:rPr lang="en-US" dirty="0">
                <a:solidFill>
                  <a:srgbClr val="1AC0C6"/>
                </a:solidFill>
                <a:latin typeface="+mj-lt"/>
              </a:rPr>
              <a:t>ordered by </a:t>
            </a:r>
            <a:r>
              <a:rPr lang="en-US" dirty="0" err="1">
                <a:solidFill>
                  <a:srgbClr val="1AC0C6"/>
                </a:solidFill>
                <a:latin typeface="+mj-lt"/>
              </a:rPr>
              <a:t>colour</a:t>
            </a:r>
            <a:r>
              <a:rPr lang="en-US" dirty="0">
                <a:solidFill>
                  <a:srgbClr val="1AC0C6"/>
                </a:solidFill>
                <a:latin typeface="+mj-lt"/>
              </a:rPr>
              <a:t> </a:t>
            </a:r>
            <a:r>
              <a:rPr lang="en-US" dirty="0">
                <a:latin typeface="+mj-lt"/>
              </a:rPr>
              <a:t>rather than in alphabetical order, saving time in searching for the right name.</a:t>
            </a:r>
          </a:p>
        </p:txBody>
      </p:sp>
      <p:sp>
        <p:nvSpPr>
          <p:cNvPr id="93" name="Text Placeholder 92">
            <a:extLst>
              <a:ext uri="{FF2B5EF4-FFF2-40B4-BE49-F238E27FC236}">
                <a16:creationId xmlns:a16="http://schemas.microsoft.com/office/drawing/2014/main" id="{661B9F8C-06A6-C453-2C60-78603882910D}"/>
              </a:ext>
            </a:extLst>
          </p:cNvPr>
          <p:cNvSpPr>
            <a:spLocks noGrp="1"/>
          </p:cNvSpPr>
          <p:nvPr>
            <p:ph type="body" sz="quarter" idx="35"/>
          </p:nvPr>
        </p:nvSpPr>
        <p:spPr>
          <a:xfrm>
            <a:off x="169762" y="4172363"/>
            <a:ext cx="613184" cy="548640"/>
          </a:xfrm>
        </p:spPr>
        <p:txBody>
          <a:bodyPr>
            <a:normAutofit lnSpcReduction="10000"/>
          </a:bodyPr>
          <a:lstStyle/>
          <a:p>
            <a:r>
              <a:rPr lang="en-US" dirty="0"/>
              <a:t>3</a:t>
            </a:r>
          </a:p>
        </p:txBody>
      </p:sp>
      <p:sp>
        <p:nvSpPr>
          <p:cNvPr id="12" name="Text Placeholder 11">
            <a:extLst>
              <a:ext uri="{FF2B5EF4-FFF2-40B4-BE49-F238E27FC236}">
                <a16:creationId xmlns:a16="http://schemas.microsoft.com/office/drawing/2014/main" id="{677A7EB0-FCF4-D0D7-784B-539FB2A19B80}"/>
              </a:ext>
            </a:extLst>
          </p:cNvPr>
          <p:cNvSpPr>
            <a:spLocks noGrp="1"/>
          </p:cNvSpPr>
          <p:nvPr>
            <p:ph type="body" sz="half" idx="28"/>
          </p:nvPr>
        </p:nvSpPr>
        <p:spPr>
          <a:xfrm>
            <a:off x="643735" y="4427944"/>
            <a:ext cx="2964808" cy="365760"/>
          </a:xfrm>
        </p:spPr>
        <p:txBody>
          <a:bodyPr/>
          <a:lstStyle/>
          <a:p>
            <a:pPr algn="just"/>
            <a:r>
              <a:rPr lang="en-US" dirty="0">
                <a:latin typeface="+mj-lt"/>
              </a:rPr>
              <a:t>The customer selects or weights the items.</a:t>
            </a:r>
          </a:p>
        </p:txBody>
      </p:sp>
      <p:sp>
        <p:nvSpPr>
          <p:cNvPr id="15" name="Slide Number Placeholder 14">
            <a:extLst>
              <a:ext uri="{FF2B5EF4-FFF2-40B4-BE49-F238E27FC236}">
                <a16:creationId xmlns:a16="http://schemas.microsoft.com/office/drawing/2014/main" id="{865304AF-EFC8-08A7-8328-DA216A8CDFF2}"/>
              </a:ext>
            </a:extLst>
          </p:cNvPr>
          <p:cNvSpPr>
            <a:spLocks noGrp="1"/>
          </p:cNvSpPr>
          <p:nvPr>
            <p:ph type="sldNum" sz="quarter" idx="4"/>
          </p:nvPr>
        </p:nvSpPr>
        <p:spPr>
          <a:xfrm>
            <a:off x="11274552" y="5989319"/>
            <a:ext cx="457200" cy="457200"/>
          </a:xfrm>
        </p:spPr>
        <p:txBody>
          <a:bodyPr/>
          <a:lstStyle/>
          <a:p>
            <a:r>
              <a:rPr lang="en-US" dirty="0"/>
              <a:t>6</a:t>
            </a:r>
          </a:p>
        </p:txBody>
      </p:sp>
      <p:sp>
        <p:nvSpPr>
          <p:cNvPr id="16" name="Text Placeholder 2">
            <a:extLst>
              <a:ext uri="{FF2B5EF4-FFF2-40B4-BE49-F238E27FC236}">
                <a16:creationId xmlns:a16="http://schemas.microsoft.com/office/drawing/2014/main" id="{2C231089-7C85-BD79-C42A-A1048953814C}"/>
              </a:ext>
            </a:extLst>
          </p:cNvPr>
          <p:cNvSpPr txBox="1">
            <a:spLocks/>
          </p:cNvSpPr>
          <p:nvPr/>
        </p:nvSpPr>
        <p:spPr>
          <a:xfrm>
            <a:off x="848400" y="913053"/>
            <a:ext cx="301752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i="1" dirty="0"/>
              <a:t>Pick up </a:t>
            </a:r>
            <a:r>
              <a:rPr lang="en-US" i="1" dirty="0" err="1"/>
              <a:t>aN</a:t>
            </a:r>
            <a:r>
              <a:rPr lang="en-US" i="1" dirty="0"/>
              <a:t> ITEM</a:t>
            </a:r>
          </a:p>
          <a:p>
            <a:endParaRPr lang="en-US" i="1" dirty="0"/>
          </a:p>
        </p:txBody>
      </p:sp>
      <p:sp>
        <p:nvSpPr>
          <p:cNvPr id="19" name="Text Placeholder 2">
            <a:extLst>
              <a:ext uri="{FF2B5EF4-FFF2-40B4-BE49-F238E27FC236}">
                <a16:creationId xmlns:a16="http://schemas.microsoft.com/office/drawing/2014/main" id="{8BA02451-27B0-368F-CA60-213C4F2F0E9E}"/>
              </a:ext>
            </a:extLst>
          </p:cNvPr>
          <p:cNvSpPr txBox="1">
            <a:spLocks/>
          </p:cNvSpPr>
          <p:nvPr/>
        </p:nvSpPr>
        <p:spPr>
          <a:xfrm>
            <a:off x="848399" y="2024890"/>
            <a:ext cx="301752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i="1" dirty="0"/>
              <a:t>FIND THE ITEM </a:t>
            </a:r>
          </a:p>
          <a:p>
            <a:endParaRPr lang="en-US" i="1" dirty="0"/>
          </a:p>
        </p:txBody>
      </p:sp>
      <p:sp>
        <p:nvSpPr>
          <p:cNvPr id="21" name="Text Placeholder 92">
            <a:extLst>
              <a:ext uri="{FF2B5EF4-FFF2-40B4-BE49-F238E27FC236}">
                <a16:creationId xmlns:a16="http://schemas.microsoft.com/office/drawing/2014/main" id="{251975C8-56B4-E7BE-8ECE-CD3C43AEB5A3}"/>
              </a:ext>
            </a:extLst>
          </p:cNvPr>
          <p:cNvSpPr txBox="1">
            <a:spLocks/>
          </p:cNvSpPr>
          <p:nvPr/>
        </p:nvSpPr>
        <p:spPr>
          <a:xfrm>
            <a:off x="132624" y="4865599"/>
            <a:ext cx="613184" cy="54864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3600" b="1" i="1" kern="1200">
                <a:solidFill>
                  <a:schemeClr val="tx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b="1" kern="1200">
                <a:solidFill>
                  <a:schemeClr val="tx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4</a:t>
            </a:r>
          </a:p>
        </p:txBody>
      </p:sp>
      <p:sp>
        <p:nvSpPr>
          <p:cNvPr id="22" name="Text Placeholder 11">
            <a:extLst>
              <a:ext uri="{FF2B5EF4-FFF2-40B4-BE49-F238E27FC236}">
                <a16:creationId xmlns:a16="http://schemas.microsoft.com/office/drawing/2014/main" id="{4728BD9D-DD93-0C54-474F-B244AB10B470}"/>
              </a:ext>
            </a:extLst>
          </p:cNvPr>
          <p:cNvSpPr txBox="1">
            <a:spLocks/>
          </p:cNvSpPr>
          <p:nvPr/>
        </p:nvSpPr>
        <p:spPr>
          <a:xfrm>
            <a:off x="643735" y="5163355"/>
            <a:ext cx="3017835" cy="1148461"/>
          </a:xfrm>
          <a:prstGeom prst="rect">
            <a:avLst/>
          </a:prstGeom>
        </p:spPr>
        <p:txBody>
          <a:bodyPr vert="horz" lIns="91440" tIns="45720" rIns="91440" bIns="45720" numCol="1" rtlCol="0">
            <a:noAutofit/>
          </a:bodyPr>
          <a:lstStyle>
            <a:lvl1pPr marL="0" indent="0" algn="l" defTabSz="914400" rtl="0" eaLnBrk="1" latinLnBrk="0" hangingPunct="1">
              <a:lnSpc>
                <a:spcPct val="100000"/>
              </a:lnSpc>
              <a:spcBef>
                <a:spcPts val="600"/>
              </a:spcBef>
              <a:buClr>
                <a:schemeClr val="accent2">
                  <a:lumMod val="50000"/>
                </a:schemeClr>
              </a:buClr>
              <a:buSzPct val="120000"/>
              <a:buFont typeface="+mj-lt"/>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latin typeface="+mj-lt"/>
              </a:rPr>
              <a:t>The customer will be prompted by to scan their membership card, along with an </a:t>
            </a:r>
            <a:r>
              <a:rPr lang="en-US" dirty="0">
                <a:solidFill>
                  <a:srgbClr val="E74645"/>
                </a:solidFill>
                <a:latin typeface="+mj-lt"/>
              </a:rPr>
              <a:t>image on where to scan</a:t>
            </a:r>
            <a:r>
              <a:rPr lang="en-US" dirty="0">
                <a:latin typeface="+mj-lt"/>
              </a:rPr>
              <a:t>. If the customer is not a member, they can skip to payment directly. Using images can effectively show the customer where to scan.</a:t>
            </a:r>
          </a:p>
        </p:txBody>
      </p:sp>
      <p:sp>
        <p:nvSpPr>
          <p:cNvPr id="23" name="Text Placeholder 2">
            <a:extLst>
              <a:ext uri="{FF2B5EF4-FFF2-40B4-BE49-F238E27FC236}">
                <a16:creationId xmlns:a16="http://schemas.microsoft.com/office/drawing/2014/main" id="{EDCBB912-ED62-5A16-7111-ABB6405B888F}"/>
              </a:ext>
            </a:extLst>
          </p:cNvPr>
          <p:cNvSpPr txBox="1">
            <a:spLocks/>
          </p:cNvSpPr>
          <p:nvPr/>
        </p:nvSpPr>
        <p:spPr>
          <a:xfrm>
            <a:off x="811262" y="4903136"/>
            <a:ext cx="301752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i="1" dirty="0"/>
              <a:t>CHECKOUT THE ITEM</a:t>
            </a:r>
          </a:p>
          <a:p>
            <a:endParaRPr lang="en-US" i="1" dirty="0"/>
          </a:p>
        </p:txBody>
      </p:sp>
      <p:sp>
        <p:nvSpPr>
          <p:cNvPr id="26" name="Text Placeholder 2">
            <a:extLst>
              <a:ext uri="{FF2B5EF4-FFF2-40B4-BE49-F238E27FC236}">
                <a16:creationId xmlns:a16="http://schemas.microsoft.com/office/drawing/2014/main" id="{9FCB6C39-57A1-F365-9F1F-6A19B5078B19}"/>
              </a:ext>
            </a:extLst>
          </p:cNvPr>
          <p:cNvSpPr txBox="1">
            <a:spLocks/>
          </p:cNvSpPr>
          <p:nvPr/>
        </p:nvSpPr>
        <p:spPr>
          <a:xfrm>
            <a:off x="848400" y="4190566"/>
            <a:ext cx="3017520" cy="23737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i="1" dirty="0"/>
              <a:t>WEIGHT/CHOOSE QUANTITY</a:t>
            </a:r>
          </a:p>
          <a:p>
            <a:endParaRPr lang="en-US" i="1" dirty="0"/>
          </a:p>
        </p:txBody>
      </p:sp>
      <p:pic>
        <p:nvPicPr>
          <p:cNvPr id="43" name="Picture 42">
            <a:extLst>
              <a:ext uri="{FF2B5EF4-FFF2-40B4-BE49-F238E27FC236}">
                <a16:creationId xmlns:a16="http://schemas.microsoft.com/office/drawing/2014/main" id="{89DCB505-78EC-3642-CC4A-E43C27389889}"/>
              </a:ext>
            </a:extLst>
          </p:cNvPr>
          <p:cNvPicPr>
            <a:picLocks noChangeAspect="1"/>
          </p:cNvPicPr>
          <p:nvPr/>
        </p:nvPicPr>
        <p:blipFill>
          <a:blip r:embed="rId2"/>
          <a:stretch>
            <a:fillRect/>
          </a:stretch>
        </p:blipFill>
        <p:spPr>
          <a:xfrm>
            <a:off x="4366542" y="1262469"/>
            <a:ext cx="7095597" cy="5362198"/>
          </a:xfrm>
          <a:prstGeom prst="rect">
            <a:avLst/>
          </a:prstGeom>
        </p:spPr>
      </p:pic>
      <p:sp>
        <p:nvSpPr>
          <p:cNvPr id="46" name="TextBox 45">
            <a:extLst>
              <a:ext uri="{FF2B5EF4-FFF2-40B4-BE49-F238E27FC236}">
                <a16:creationId xmlns:a16="http://schemas.microsoft.com/office/drawing/2014/main" id="{60A06040-89F6-CDDE-2689-B160691E0C77}"/>
              </a:ext>
            </a:extLst>
          </p:cNvPr>
          <p:cNvSpPr txBox="1"/>
          <p:nvPr/>
        </p:nvSpPr>
        <p:spPr>
          <a:xfrm>
            <a:off x="6811681" y="5990764"/>
            <a:ext cx="2205318" cy="646331"/>
          </a:xfrm>
          <a:prstGeom prst="rect">
            <a:avLst/>
          </a:prstGeom>
          <a:noFill/>
        </p:spPr>
        <p:txBody>
          <a:bodyPr wrap="square" rtlCol="0">
            <a:spAutoFit/>
          </a:bodyPr>
          <a:lstStyle/>
          <a:p>
            <a:pPr algn="just"/>
            <a:r>
              <a:rPr lang="en-US" sz="1200" dirty="0">
                <a:latin typeface="+mj-lt"/>
              </a:rPr>
              <a:t>After this step, the customer weights or selects the quantity of the items.</a:t>
            </a:r>
          </a:p>
        </p:txBody>
      </p:sp>
      <p:sp>
        <p:nvSpPr>
          <p:cNvPr id="47" name="Text Placeholder 2">
            <a:extLst>
              <a:ext uri="{FF2B5EF4-FFF2-40B4-BE49-F238E27FC236}">
                <a16:creationId xmlns:a16="http://schemas.microsoft.com/office/drawing/2014/main" id="{7C0512D0-AED4-4B47-53DF-6FAB9AF3E105}"/>
              </a:ext>
            </a:extLst>
          </p:cNvPr>
          <p:cNvSpPr txBox="1">
            <a:spLocks/>
          </p:cNvSpPr>
          <p:nvPr/>
        </p:nvSpPr>
        <p:spPr>
          <a:xfrm>
            <a:off x="4859788" y="1113137"/>
            <a:ext cx="301752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solidFill>
                  <a:schemeClr val="bg2">
                    <a:lumMod val="25000"/>
                  </a:schemeClr>
                </a:solidFill>
              </a:rPr>
              <a:t>LARGE STICKER</a:t>
            </a:r>
          </a:p>
        </p:txBody>
      </p:sp>
      <p:sp>
        <p:nvSpPr>
          <p:cNvPr id="48" name="Text Placeholder 2">
            <a:extLst>
              <a:ext uri="{FF2B5EF4-FFF2-40B4-BE49-F238E27FC236}">
                <a16:creationId xmlns:a16="http://schemas.microsoft.com/office/drawing/2014/main" id="{42161F23-F038-07D9-3E1E-0A6372203F56}"/>
              </a:ext>
            </a:extLst>
          </p:cNvPr>
          <p:cNvSpPr txBox="1">
            <a:spLocks/>
          </p:cNvSpPr>
          <p:nvPr/>
        </p:nvSpPr>
        <p:spPr>
          <a:xfrm>
            <a:off x="7299139" y="1103127"/>
            <a:ext cx="1508760" cy="295572"/>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LANGUAGES</a:t>
            </a:r>
          </a:p>
        </p:txBody>
      </p:sp>
      <p:sp>
        <p:nvSpPr>
          <p:cNvPr id="50" name="Text Placeholder 2">
            <a:extLst>
              <a:ext uri="{FF2B5EF4-FFF2-40B4-BE49-F238E27FC236}">
                <a16:creationId xmlns:a16="http://schemas.microsoft.com/office/drawing/2014/main" id="{70AC13EA-1F15-AF47-1470-7BE9B6E90D7C}"/>
              </a:ext>
            </a:extLst>
          </p:cNvPr>
          <p:cNvSpPr txBox="1">
            <a:spLocks/>
          </p:cNvSpPr>
          <p:nvPr/>
        </p:nvSpPr>
        <p:spPr>
          <a:xfrm>
            <a:off x="9655501" y="1107978"/>
            <a:ext cx="1508760" cy="295572"/>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FEW BUTTONS</a:t>
            </a:r>
          </a:p>
        </p:txBody>
      </p:sp>
      <p:sp>
        <p:nvSpPr>
          <p:cNvPr id="51" name="Text Placeholder 2">
            <a:extLst>
              <a:ext uri="{FF2B5EF4-FFF2-40B4-BE49-F238E27FC236}">
                <a16:creationId xmlns:a16="http://schemas.microsoft.com/office/drawing/2014/main" id="{1D8ECD3A-AB08-D863-2CF1-45368CDBDA92}"/>
              </a:ext>
            </a:extLst>
          </p:cNvPr>
          <p:cNvSpPr txBox="1">
            <a:spLocks/>
          </p:cNvSpPr>
          <p:nvPr/>
        </p:nvSpPr>
        <p:spPr>
          <a:xfrm>
            <a:off x="7012930" y="3693184"/>
            <a:ext cx="236854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ORDER BY COLOUR</a:t>
            </a:r>
          </a:p>
        </p:txBody>
      </p:sp>
    </p:spTree>
    <p:extLst>
      <p:ext uri="{BB962C8B-B14F-4D97-AF65-F5344CB8AC3E}">
        <p14:creationId xmlns:p14="http://schemas.microsoft.com/office/powerpoint/2010/main" val="2501439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B71D98-0009-1800-C425-23672818A1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61206C-9D26-C5F4-3FE3-CBA4C31A8B0D}"/>
              </a:ext>
            </a:extLst>
          </p:cNvPr>
          <p:cNvSpPr>
            <a:spLocks noGrp="1"/>
          </p:cNvSpPr>
          <p:nvPr>
            <p:ph type="title"/>
          </p:nvPr>
        </p:nvSpPr>
        <p:spPr>
          <a:xfrm>
            <a:off x="495490" y="427099"/>
            <a:ext cx="9720073" cy="609411"/>
          </a:xfrm>
        </p:spPr>
        <p:txBody>
          <a:bodyPr/>
          <a:lstStyle/>
          <a:p>
            <a:r>
              <a:rPr lang="en-US" dirty="0"/>
              <a:t>Prototype – Signal Light</a:t>
            </a:r>
          </a:p>
        </p:txBody>
      </p:sp>
      <p:sp>
        <p:nvSpPr>
          <p:cNvPr id="4" name="Slide Number Placeholder 3">
            <a:extLst>
              <a:ext uri="{FF2B5EF4-FFF2-40B4-BE49-F238E27FC236}">
                <a16:creationId xmlns:a16="http://schemas.microsoft.com/office/drawing/2014/main" id="{9A93716E-473B-DB33-9757-4C672C64F002}"/>
              </a:ext>
            </a:extLst>
          </p:cNvPr>
          <p:cNvSpPr>
            <a:spLocks noGrp="1"/>
          </p:cNvSpPr>
          <p:nvPr>
            <p:ph type="sldNum" sz="quarter" idx="4"/>
          </p:nvPr>
        </p:nvSpPr>
        <p:spPr>
          <a:xfrm>
            <a:off x="11266370" y="6061039"/>
            <a:ext cx="457200" cy="385480"/>
          </a:xfrm>
        </p:spPr>
        <p:txBody>
          <a:bodyPr/>
          <a:lstStyle/>
          <a:p>
            <a:r>
              <a:rPr lang="en-US" dirty="0"/>
              <a:t>7</a:t>
            </a:r>
          </a:p>
        </p:txBody>
      </p:sp>
      <p:pic>
        <p:nvPicPr>
          <p:cNvPr id="14" name="Picture 13">
            <a:extLst>
              <a:ext uri="{FF2B5EF4-FFF2-40B4-BE49-F238E27FC236}">
                <a16:creationId xmlns:a16="http://schemas.microsoft.com/office/drawing/2014/main" id="{6D05BC91-9198-C9B0-96EF-E562FDDEBF48}"/>
              </a:ext>
            </a:extLst>
          </p:cNvPr>
          <p:cNvPicPr>
            <a:picLocks noChangeAspect="1"/>
          </p:cNvPicPr>
          <p:nvPr/>
        </p:nvPicPr>
        <p:blipFill>
          <a:blip r:embed="rId2"/>
          <a:stretch>
            <a:fillRect/>
          </a:stretch>
        </p:blipFill>
        <p:spPr>
          <a:xfrm>
            <a:off x="387636" y="1529499"/>
            <a:ext cx="4937512" cy="3727751"/>
          </a:xfrm>
          <a:prstGeom prst="rect">
            <a:avLst/>
          </a:prstGeom>
        </p:spPr>
      </p:pic>
      <p:sp>
        <p:nvSpPr>
          <p:cNvPr id="15" name="Text Placeholder 2">
            <a:extLst>
              <a:ext uri="{FF2B5EF4-FFF2-40B4-BE49-F238E27FC236}">
                <a16:creationId xmlns:a16="http://schemas.microsoft.com/office/drawing/2014/main" id="{4ACC5D3C-D17C-F074-3477-69A3D0F43C1D}"/>
              </a:ext>
            </a:extLst>
          </p:cNvPr>
          <p:cNvSpPr txBox="1">
            <a:spLocks/>
          </p:cNvSpPr>
          <p:nvPr/>
        </p:nvSpPr>
        <p:spPr>
          <a:xfrm>
            <a:off x="534679" y="1290207"/>
            <a:ext cx="3017520" cy="30490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solidFill>
                  <a:schemeClr val="bg2">
                    <a:lumMod val="25000"/>
                  </a:schemeClr>
                </a:solidFill>
              </a:rPr>
              <a:t>BEFORE</a:t>
            </a:r>
          </a:p>
        </p:txBody>
      </p:sp>
      <p:sp>
        <p:nvSpPr>
          <p:cNvPr id="16" name="Text Placeholder 2">
            <a:extLst>
              <a:ext uri="{FF2B5EF4-FFF2-40B4-BE49-F238E27FC236}">
                <a16:creationId xmlns:a16="http://schemas.microsoft.com/office/drawing/2014/main" id="{E82CBBB8-02C7-6CF8-9A47-773A4654C3F5}"/>
              </a:ext>
            </a:extLst>
          </p:cNvPr>
          <p:cNvSpPr txBox="1">
            <a:spLocks/>
          </p:cNvSpPr>
          <p:nvPr/>
        </p:nvSpPr>
        <p:spPr>
          <a:xfrm>
            <a:off x="2995757" y="1290206"/>
            <a:ext cx="3017520" cy="30490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solidFill>
                  <a:schemeClr val="bg2">
                    <a:lumMod val="25000"/>
                  </a:schemeClr>
                </a:solidFill>
              </a:rPr>
              <a:t>AFTER</a:t>
            </a:r>
          </a:p>
        </p:txBody>
      </p:sp>
      <p:pic>
        <p:nvPicPr>
          <p:cNvPr id="22" name="Picture 21">
            <a:extLst>
              <a:ext uri="{FF2B5EF4-FFF2-40B4-BE49-F238E27FC236}">
                <a16:creationId xmlns:a16="http://schemas.microsoft.com/office/drawing/2014/main" id="{827770F1-72A0-C935-6F89-F7DBB66C3350}"/>
              </a:ext>
            </a:extLst>
          </p:cNvPr>
          <p:cNvPicPr>
            <a:picLocks noChangeAspect="1"/>
          </p:cNvPicPr>
          <p:nvPr/>
        </p:nvPicPr>
        <p:blipFill>
          <a:blip r:embed="rId3"/>
          <a:stretch>
            <a:fillRect/>
          </a:stretch>
        </p:blipFill>
        <p:spPr>
          <a:xfrm>
            <a:off x="5183414" y="1102363"/>
            <a:ext cx="3237501" cy="4963573"/>
          </a:xfrm>
          <a:prstGeom prst="rect">
            <a:avLst/>
          </a:prstGeom>
        </p:spPr>
      </p:pic>
      <p:sp>
        <p:nvSpPr>
          <p:cNvPr id="23" name="TextBox 22">
            <a:extLst>
              <a:ext uri="{FF2B5EF4-FFF2-40B4-BE49-F238E27FC236}">
                <a16:creationId xmlns:a16="http://schemas.microsoft.com/office/drawing/2014/main" id="{C525A5F4-83B2-918B-8993-ACD63FB2C2D1}"/>
              </a:ext>
            </a:extLst>
          </p:cNvPr>
          <p:cNvSpPr txBox="1"/>
          <p:nvPr/>
        </p:nvSpPr>
        <p:spPr>
          <a:xfrm>
            <a:off x="8031224" y="1326378"/>
            <a:ext cx="3773140" cy="1477328"/>
          </a:xfrm>
          <a:prstGeom prst="rect">
            <a:avLst/>
          </a:prstGeom>
          <a:noFill/>
        </p:spPr>
        <p:txBody>
          <a:bodyPr wrap="square" rtlCol="0">
            <a:spAutoFit/>
          </a:bodyPr>
          <a:lstStyle/>
          <a:p>
            <a:pPr algn="just"/>
            <a:r>
              <a:rPr lang="en-US" sz="2000" i="1" dirty="0">
                <a:latin typeface="+mj-lt"/>
              </a:rPr>
              <a:t>While waiting</a:t>
            </a:r>
            <a:r>
              <a:rPr lang="en-US" sz="2000" dirty="0">
                <a:latin typeface="+mj-lt"/>
              </a:rPr>
              <a:t>,</a:t>
            </a:r>
            <a:r>
              <a:rPr lang="en-US" sz="1400" dirty="0">
                <a:latin typeface="+mj-lt"/>
              </a:rPr>
              <a:t> the customer can be prompted with a question asking what their issue is. This data will be saved into a database and will be used later for ad-hoc analysis. Keeping the customer busy also makes time for the staff to get to the kiosk.</a:t>
            </a:r>
          </a:p>
        </p:txBody>
      </p:sp>
      <p:sp>
        <p:nvSpPr>
          <p:cNvPr id="24" name="TextBox 23">
            <a:extLst>
              <a:ext uri="{FF2B5EF4-FFF2-40B4-BE49-F238E27FC236}">
                <a16:creationId xmlns:a16="http://schemas.microsoft.com/office/drawing/2014/main" id="{B66909A3-95BB-7FAE-F389-D7D794B5F51A}"/>
              </a:ext>
            </a:extLst>
          </p:cNvPr>
          <p:cNvSpPr txBox="1"/>
          <p:nvPr/>
        </p:nvSpPr>
        <p:spPr>
          <a:xfrm>
            <a:off x="534679" y="5203267"/>
            <a:ext cx="4648735" cy="1815882"/>
          </a:xfrm>
          <a:prstGeom prst="rect">
            <a:avLst/>
          </a:prstGeom>
          <a:noFill/>
        </p:spPr>
        <p:txBody>
          <a:bodyPr wrap="square" rtlCol="0">
            <a:spAutoFit/>
          </a:bodyPr>
          <a:lstStyle/>
          <a:p>
            <a:pPr algn="just"/>
            <a:r>
              <a:rPr lang="en-US" sz="1400" dirty="0">
                <a:latin typeface="+mj-lt"/>
              </a:rPr>
              <a:t>Instead of a blinking traffic light, the “need help” light can be changed to another less alarming </a:t>
            </a:r>
            <a:r>
              <a:rPr lang="en-US" sz="1400" dirty="0" err="1">
                <a:latin typeface="+mj-lt"/>
              </a:rPr>
              <a:t>colour</a:t>
            </a:r>
            <a:r>
              <a:rPr lang="en-US" sz="1400" dirty="0">
                <a:latin typeface="+mj-lt"/>
              </a:rPr>
              <a:t>. The kiosk number can have the red </a:t>
            </a:r>
            <a:r>
              <a:rPr lang="en-US" sz="1400" dirty="0" err="1">
                <a:latin typeface="+mj-lt"/>
              </a:rPr>
              <a:t>colour</a:t>
            </a:r>
            <a:r>
              <a:rPr lang="en-US" sz="1400" dirty="0">
                <a:latin typeface="+mj-lt"/>
              </a:rPr>
              <a:t> instead, to show that the kiosk is occupied. In larger stores, the staff member should have a laptop showing which kiosk is asking for help and the order of which kiosk to help first.</a:t>
            </a:r>
          </a:p>
          <a:p>
            <a:pPr algn="just"/>
            <a:endParaRPr lang="en-US" sz="1400" i="1" dirty="0">
              <a:latin typeface="+mj-lt"/>
            </a:endParaRPr>
          </a:p>
          <a:p>
            <a:pPr algn="just"/>
            <a:endParaRPr lang="en-US" sz="1400" dirty="0">
              <a:latin typeface="+mj-lt"/>
            </a:endParaRPr>
          </a:p>
        </p:txBody>
      </p:sp>
      <p:sp>
        <p:nvSpPr>
          <p:cNvPr id="26" name="TextBox 25">
            <a:extLst>
              <a:ext uri="{FF2B5EF4-FFF2-40B4-BE49-F238E27FC236}">
                <a16:creationId xmlns:a16="http://schemas.microsoft.com/office/drawing/2014/main" id="{6B251EB8-2E82-7396-262A-B663C972D1B3}"/>
              </a:ext>
            </a:extLst>
          </p:cNvPr>
          <p:cNvSpPr txBox="1"/>
          <p:nvPr/>
        </p:nvSpPr>
        <p:spPr>
          <a:xfrm>
            <a:off x="8030594" y="2768453"/>
            <a:ext cx="3773140" cy="3539430"/>
          </a:xfrm>
          <a:prstGeom prst="rect">
            <a:avLst/>
          </a:prstGeom>
          <a:noFill/>
        </p:spPr>
        <p:txBody>
          <a:bodyPr wrap="square" rtlCol="0">
            <a:spAutoFit/>
          </a:bodyPr>
          <a:lstStyle/>
          <a:p>
            <a:pPr algn="just"/>
            <a:r>
              <a:rPr lang="en-US" sz="1400" dirty="0">
                <a:latin typeface="+mj-lt"/>
              </a:rPr>
              <a:t>During the observation time, I asked the staff working at </a:t>
            </a:r>
            <a:r>
              <a:rPr lang="en-US" sz="1400" dirty="0" err="1">
                <a:latin typeface="+mj-lt"/>
              </a:rPr>
              <a:t>Provigo</a:t>
            </a:r>
            <a:r>
              <a:rPr lang="en-US" sz="1400" dirty="0">
                <a:latin typeface="+mj-lt"/>
              </a:rPr>
              <a:t> what the top reasons customers call for help. The staff mentioned that for items in promotion, the staff needs to verify it. In my focus group  interview, interviewees mentioned that they need help finding things, weighting items, and deleting items that have been mistakenly scanned multiple times. Another issue faced by customers is that they might want to return an item, but the current kiosks do not offer a space where items can be discarded. Therefore, they would call for assistance.</a:t>
            </a:r>
          </a:p>
          <a:p>
            <a:pPr algn="just"/>
            <a:endParaRPr lang="en-US" sz="1400" dirty="0">
              <a:latin typeface="+mj-lt"/>
            </a:endParaRPr>
          </a:p>
          <a:p>
            <a:pPr algn="just"/>
            <a:r>
              <a:rPr lang="en-US" sz="1400" dirty="0">
                <a:latin typeface="+mj-lt"/>
              </a:rPr>
              <a:t>With a feedback system in place, a large portion of information is captured for the grocery store to make improvements.</a:t>
            </a:r>
          </a:p>
        </p:txBody>
      </p:sp>
    </p:spTree>
    <p:extLst>
      <p:ext uri="{BB962C8B-B14F-4D97-AF65-F5344CB8AC3E}">
        <p14:creationId xmlns:p14="http://schemas.microsoft.com/office/powerpoint/2010/main" val="41347231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1846</TotalTime>
  <Words>1953</Words>
  <Application>Microsoft Macintosh PowerPoint</Application>
  <PresentationFormat>Widescreen</PresentationFormat>
  <Paragraphs>186</Paragraphs>
  <Slides>11</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Abadi</vt:lpstr>
      <vt:lpstr>Abadi MT Condensed Light</vt:lpstr>
      <vt:lpstr>Arial</vt:lpstr>
      <vt:lpstr>Calibri</vt:lpstr>
      <vt:lpstr>Calibri Light</vt:lpstr>
      <vt:lpstr>Franklin Gothic Medium</vt:lpstr>
      <vt:lpstr>Mali Light</vt:lpstr>
      <vt:lpstr>Office Theme</vt:lpstr>
      <vt:lpstr>Self-checkout Redesign</vt:lpstr>
      <vt:lpstr>Contents</vt:lpstr>
      <vt:lpstr>Research Goals</vt:lpstr>
      <vt:lpstr>PowerPoint Presentation</vt:lpstr>
      <vt:lpstr>Define Shopper Needs and Problems</vt:lpstr>
      <vt:lpstr>Ideate Potential Solutions for Scanner</vt:lpstr>
      <vt:lpstr>Ideate Potential Solutions for Flashing Light</vt:lpstr>
      <vt:lpstr>Prototype - Scanning Experience </vt:lpstr>
      <vt:lpstr>Prototype – Signal Light</vt:lpstr>
      <vt:lpstr>Considerations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Chiara Lu</dc:creator>
  <cp:lastModifiedBy>Chiara Lu</cp:lastModifiedBy>
  <cp:revision>5</cp:revision>
  <dcterms:created xsi:type="dcterms:W3CDTF">2024-01-27T16:45:25Z</dcterms:created>
  <dcterms:modified xsi:type="dcterms:W3CDTF">2024-01-28T23:33:47Z</dcterms:modified>
</cp:coreProperties>
</file>

<file path=docProps/thumbnail.jpeg>
</file>